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</p:sldMasterIdLst>
  <p:notesMasterIdLst>
    <p:notesMasterId r:id="rId24"/>
  </p:notesMasterIdLst>
  <p:handoutMasterIdLst>
    <p:handoutMasterId r:id="rId25"/>
  </p:handoutMasterIdLst>
  <p:sldIdLst>
    <p:sldId id="259" r:id="rId3"/>
    <p:sldId id="261" r:id="rId4"/>
    <p:sldId id="262" r:id="rId5"/>
    <p:sldId id="264" r:id="rId6"/>
    <p:sldId id="345" r:id="rId7"/>
    <p:sldId id="403" r:id="rId8"/>
    <p:sldId id="283" r:id="rId9"/>
    <p:sldId id="404" r:id="rId10"/>
    <p:sldId id="344" r:id="rId11"/>
    <p:sldId id="405" r:id="rId12"/>
    <p:sldId id="406" r:id="rId13"/>
    <p:sldId id="390" r:id="rId14"/>
    <p:sldId id="407" r:id="rId15"/>
    <p:sldId id="399" r:id="rId16"/>
    <p:sldId id="401" r:id="rId17"/>
    <p:sldId id="408" r:id="rId18"/>
    <p:sldId id="351" r:id="rId19"/>
    <p:sldId id="333" r:id="rId20"/>
    <p:sldId id="409" r:id="rId21"/>
    <p:sldId id="402" r:id="rId22"/>
    <p:sldId id="339" r:id="rId23"/>
  </p:sldIdLst>
  <p:sldSz cx="9144000" cy="6858000" type="screen4x3"/>
  <p:notesSz cx="6794500" cy="9906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FFFF"/>
    <a:srgbClr val="CC0000"/>
    <a:srgbClr val="D4D0C8"/>
    <a:srgbClr val="99CCFF"/>
    <a:srgbClr val="FF3300"/>
    <a:srgbClr val="CCCCFF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02" autoAdjust="0"/>
    <p:restoredTop sz="96000" autoAdjust="0"/>
  </p:normalViewPr>
  <p:slideViewPr>
    <p:cSldViewPr>
      <p:cViewPr>
        <p:scale>
          <a:sx n="90" d="100"/>
          <a:sy n="90" d="100"/>
        </p:scale>
        <p:origin x="-978" y="-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consultantplus://offline/ref=9194916ABF7E5A2F522133BD32D4115F8A0674B424079191102BA3C44D2C2BF" TargetMode="External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consultantplus://offline/ref=9194916ABF7E5A2F522133BD32D4115F8A0674B424079191102BA3C44D2C2B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D0459C1-67D4-4970-BDDE-5B9178501E44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+mj-lt"/>
            </a:rPr>
            <a:t>программно-целевой метод бюджетного планирования</a:t>
          </a:r>
          <a:endParaRPr lang="ru-RU" sz="2000" b="1" dirty="0">
            <a:latin typeface="+mj-lt"/>
          </a:endParaRPr>
        </a:p>
      </dgm:t>
    </dgm:pt>
    <dgm:pt modelId="{727B51CA-4C7C-411C-8D2E-4E7898F91E0D}" type="parTrans" cxnId="{7D4CC4B9-3252-4AB9-A846-21D95C54020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60FB08FE-0699-4A6A-8AB0-487568982EE6}" type="sibTrans" cxnId="{7D4CC4B9-3252-4AB9-A846-21D95C54020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B3F13709-D572-4998-9FDA-BCBE12319994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+mj-lt"/>
            </a:rPr>
            <a:t>обеспечение в полном объеме социальных обязательств</a:t>
          </a:r>
          <a:endParaRPr lang="ru-RU" sz="2000" b="1" dirty="0">
            <a:latin typeface="+mj-lt"/>
          </a:endParaRPr>
        </a:p>
      </dgm:t>
    </dgm:pt>
    <dgm:pt modelId="{237C8CBD-74AC-4B0E-BFB7-52900B160137}" type="par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F6AB04C-9A67-4B7C-AC0F-1764C427C39C}" type="sib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88040D3-2681-44FD-98C6-9DC53B5C73FC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+mj-lt"/>
            </a:rPr>
            <a:t>обеспечение взвешенной долговой политики</a:t>
          </a:r>
          <a:endParaRPr lang="ru-RU" sz="2000" b="1" dirty="0">
            <a:latin typeface="+mj-lt"/>
          </a:endParaRPr>
        </a:p>
      </dgm:t>
    </dgm:pt>
    <dgm:pt modelId="{C78D52B2-9363-423E-BF4D-7B835734D9A1}" type="parTrans" cxnId="{DC3E7D71-C514-44B4-AA88-379F38840E58}">
      <dgm:prSet/>
      <dgm:spPr/>
      <dgm:t>
        <a:bodyPr/>
        <a:lstStyle/>
        <a:p>
          <a:endParaRPr lang="ru-RU"/>
        </a:p>
      </dgm:t>
    </dgm:pt>
    <dgm:pt modelId="{C371284B-6574-4A92-8308-04E76C06B4B5}" type="sibTrans" cxnId="{DC3E7D71-C514-44B4-AA88-379F38840E58}">
      <dgm:prSet/>
      <dgm:spPr/>
      <dgm:t>
        <a:bodyPr/>
        <a:lstStyle/>
        <a:p>
          <a:endParaRPr lang="ru-RU"/>
        </a:p>
      </dgm:t>
    </dgm:pt>
    <dgm:pt modelId="{72880873-1392-4BCD-8549-D3FDBF9418F1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+mj-lt"/>
            </a:rPr>
            <a:t>формирование устойчивой доходной базы</a:t>
          </a:r>
          <a:endParaRPr lang="ru-RU" sz="2000" b="1" dirty="0">
            <a:latin typeface="+mj-lt"/>
          </a:endParaRPr>
        </a:p>
      </dgm:t>
    </dgm:pt>
    <dgm:pt modelId="{5639A66F-3DF5-4162-8859-203F6A21D65A}" type="parTrans" cxnId="{82D06EBE-8196-44C8-8703-6CF25CD0345F}">
      <dgm:prSet/>
      <dgm:spPr/>
      <dgm:t>
        <a:bodyPr/>
        <a:lstStyle/>
        <a:p>
          <a:endParaRPr lang="ru-RU"/>
        </a:p>
      </dgm:t>
    </dgm:pt>
    <dgm:pt modelId="{9BA0B05B-09E1-4745-A952-0381384395B6}" type="sibTrans" cxnId="{82D06EBE-8196-44C8-8703-6CF25CD0345F}">
      <dgm:prSet/>
      <dgm:spPr/>
      <dgm:t>
        <a:bodyPr/>
        <a:lstStyle/>
        <a:p>
          <a:endParaRPr lang="ru-RU"/>
        </a:p>
      </dgm:t>
    </dgm:pt>
    <dgm:pt modelId="{CD2038CD-8450-498A-9CDB-D2214280BDA8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+mj-lt"/>
            </a:rPr>
            <a:t>обеспечение сбалансированности бюджета</a:t>
          </a:r>
          <a:endParaRPr lang="ru-RU" sz="2000" b="1" dirty="0">
            <a:latin typeface="+mj-lt"/>
          </a:endParaRPr>
        </a:p>
      </dgm:t>
    </dgm:pt>
    <dgm:pt modelId="{BBF857A9-6004-4BEB-BF59-3E14E5CDE47A}" type="parTrans" cxnId="{658A8D87-BFAD-4DD5-BAE4-56EB43A9A728}">
      <dgm:prSet/>
      <dgm:spPr/>
      <dgm:t>
        <a:bodyPr/>
        <a:lstStyle/>
        <a:p>
          <a:endParaRPr lang="ru-RU"/>
        </a:p>
      </dgm:t>
    </dgm:pt>
    <dgm:pt modelId="{DD4D2827-DEC1-4C62-9046-4ECC72CDBB4D}" type="sibTrans" cxnId="{658A8D87-BFAD-4DD5-BAE4-56EB43A9A728}">
      <dgm:prSet/>
      <dgm:spPr/>
      <dgm:t>
        <a:bodyPr/>
        <a:lstStyle/>
        <a:p>
          <a:endParaRPr lang="ru-RU"/>
        </a:p>
      </dgm:t>
    </dgm:pt>
    <dgm:pt modelId="{2845A132-3781-4207-8672-D37AD7A5D79D}">
      <dgm:prSet custT="1"/>
      <dgm:spPr/>
      <dgm:t>
        <a:bodyPr/>
        <a:lstStyle/>
        <a:p>
          <a:pPr algn="ctr"/>
          <a:r>
            <a:rPr lang="ru-RU" sz="2000" b="1" dirty="0" smtClean="0">
              <a:latin typeface="+mj-lt"/>
            </a:rPr>
            <a:t>повышение прозрачности и открытости бюджетного процесса</a:t>
          </a:r>
          <a:endParaRPr lang="ru-RU" sz="2000" b="1" dirty="0">
            <a:latin typeface="+mj-lt"/>
          </a:endParaRPr>
        </a:p>
      </dgm:t>
    </dgm:pt>
    <dgm:pt modelId="{6312AF4F-4CAE-4912-9CDB-6F2E810E9AA8}" type="parTrans" cxnId="{78D1FD63-AB3B-46C1-9A08-6BE38DE1D550}">
      <dgm:prSet/>
      <dgm:spPr/>
      <dgm:t>
        <a:bodyPr/>
        <a:lstStyle/>
        <a:p>
          <a:endParaRPr lang="ru-RU"/>
        </a:p>
      </dgm:t>
    </dgm:pt>
    <dgm:pt modelId="{4C3324B2-5B17-4D97-99BD-C8CD55C606F3}" type="sibTrans" cxnId="{78D1FD63-AB3B-46C1-9A08-6BE38DE1D550}">
      <dgm:prSet/>
      <dgm:spPr/>
      <dgm:t>
        <a:bodyPr/>
        <a:lstStyle/>
        <a:p>
          <a:endParaRPr lang="ru-RU"/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D6CF33-53F6-4D89-80DD-0795C226D64E}" type="pres">
      <dgm:prSet presAssocID="{72880873-1392-4BCD-8549-D3FDBF9418F1}" presName="parentText" presStyleLbl="node1" presStyleIdx="0" presStyleCnt="6" custLinFactNeighborX="1204" custLinFactNeighborY="-742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7CA3D-26F2-4EC4-93B7-AF78B632E43A}" type="pres">
      <dgm:prSet presAssocID="{9BA0B05B-09E1-4745-A952-0381384395B6}" presName="spacer" presStyleCnt="0"/>
      <dgm:spPr/>
    </dgm:pt>
    <dgm:pt modelId="{7F1C587B-6A61-4F52-AC64-B359CF029974}" type="pres">
      <dgm:prSet presAssocID="{CD2038CD-8450-498A-9CDB-D2214280BDA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9DC409-552D-4F2C-A429-402CB42297F8}" type="pres">
      <dgm:prSet presAssocID="{DD4D2827-DEC1-4C62-9046-4ECC72CDBB4D}" presName="spacer" presStyleCnt="0"/>
      <dgm:spPr/>
    </dgm:pt>
    <dgm:pt modelId="{F08A066F-46D6-42E7-A99F-B7E9DE3C7615}" type="pres">
      <dgm:prSet presAssocID="{788040D3-2681-44FD-98C6-9DC53B5C73F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9496D-B885-4EB9-86A6-A37DDB2E90CB}" type="pres">
      <dgm:prSet presAssocID="{C371284B-6574-4A92-8308-04E76C06B4B5}" presName="spacer" presStyleCnt="0"/>
      <dgm:spPr/>
    </dgm:pt>
    <dgm:pt modelId="{7504768B-59AB-48E1-B6CA-92F39335542F}" type="pres">
      <dgm:prSet presAssocID="{6D0459C1-67D4-4970-BDDE-5B9178501E4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9D0F4-D9A4-4F36-A1BB-304238B600DF}" type="pres">
      <dgm:prSet presAssocID="{60FB08FE-0699-4A6A-8AB0-487568982EE6}" presName="spacer" presStyleCnt="0"/>
      <dgm:spPr/>
    </dgm:pt>
    <dgm:pt modelId="{3BAD8F9E-37F8-476A-B550-908E07562442}" type="pres">
      <dgm:prSet presAssocID="{B3F13709-D572-4998-9FDA-BCBE1231999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115AB-A92D-4A37-813E-950A1DD1BDCF}" type="pres">
      <dgm:prSet presAssocID="{7F6AB04C-9A67-4B7C-AC0F-1764C427C39C}" presName="spacer" presStyleCnt="0"/>
      <dgm:spPr/>
    </dgm:pt>
    <dgm:pt modelId="{9F991083-D427-4D6F-8E9C-5C11A4E6B992}" type="pres">
      <dgm:prSet presAssocID="{2845A132-3781-4207-8672-D37AD7A5D79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4CC4B9-3252-4AB9-A846-21D95C540206}" srcId="{DDAF59FB-F571-4D45-9123-75DE1592A887}" destId="{6D0459C1-67D4-4970-BDDE-5B9178501E44}" srcOrd="3" destOrd="0" parTransId="{727B51CA-4C7C-411C-8D2E-4E7898F91E0D}" sibTransId="{60FB08FE-0699-4A6A-8AB0-487568982EE6}"/>
    <dgm:cxn modelId="{E6F289A2-B925-4EC6-8C17-5820D800373B}" type="presOf" srcId="{DDAF59FB-F571-4D45-9123-75DE1592A887}" destId="{2CF379B7-F515-4299-997A-3584419B84B0}" srcOrd="0" destOrd="0" presId="urn:microsoft.com/office/officeart/2005/8/layout/vList2"/>
    <dgm:cxn modelId="{F68E95A1-4EA3-468D-AE40-4702A5162C61}" type="presOf" srcId="{6D0459C1-67D4-4970-BDDE-5B9178501E44}" destId="{7504768B-59AB-48E1-B6CA-92F39335542F}" srcOrd="0" destOrd="0" presId="urn:microsoft.com/office/officeart/2005/8/layout/vList2"/>
    <dgm:cxn modelId="{68156088-8AB0-49B1-87D4-99CAD8C4E2C5}" type="presOf" srcId="{2845A132-3781-4207-8672-D37AD7A5D79D}" destId="{9F991083-D427-4D6F-8E9C-5C11A4E6B992}" srcOrd="0" destOrd="0" presId="urn:microsoft.com/office/officeart/2005/8/layout/vList2"/>
    <dgm:cxn modelId="{82D06EBE-8196-44C8-8703-6CF25CD0345F}" srcId="{DDAF59FB-F571-4D45-9123-75DE1592A887}" destId="{72880873-1392-4BCD-8549-D3FDBF9418F1}" srcOrd="0" destOrd="0" parTransId="{5639A66F-3DF5-4162-8859-203F6A21D65A}" sibTransId="{9BA0B05B-09E1-4745-A952-0381384395B6}"/>
    <dgm:cxn modelId="{0F5F85F3-0297-4B33-B9BC-634BD5715CB5}" srcId="{DDAF59FB-F571-4D45-9123-75DE1592A887}" destId="{B3F13709-D572-4998-9FDA-BCBE12319994}" srcOrd="4" destOrd="0" parTransId="{237C8CBD-74AC-4B0E-BFB7-52900B160137}" sibTransId="{7F6AB04C-9A67-4B7C-AC0F-1764C427C39C}"/>
    <dgm:cxn modelId="{8AB0F8EA-B433-4BCF-A02D-93A71196E36B}" type="presOf" srcId="{788040D3-2681-44FD-98C6-9DC53B5C73FC}" destId="{F08A066F-46D6-42E7-A99F-B7E9DE3C7615}" srcOrd="0" destOrd="0" presId="urn:microsoft.com/office/officeart/2005/8/layout/vList2"/>
    <dgm:cxn modelId="{658A8D87-BFAD-4DD5-BAE4-56EB43A9A728}" srcId="{DDAF59FB-F571-4D45-9123-75DE1592A887}" destId="{CD2038CD-8450-498A-9CDB-D2214280BDA8}" srcOrd="1" destOrd="0" parTransId="{BBF857A9-6004-4BEB-BF59-3E14E5CDE47A}" sibTransId="{DD4D2827-DEC1-4C62-9046-4ECC72CDBB4D}"/>
    <dgm:cxn modelId="{DC3E7D71-C514-44B4-AA88-379F38840E58}" srcId="{DDAF59FB-F571-4D45-9123-75DE1592A887}" destId="{788040D3-2681-44FD-98C6-9DC53B5C73FC}" srcOrd="2" destOrd="0" parTransId="{C78D52B2-9363-423E-BF4D-7B835734D9A1}" sibTransId="{C371284B-6574-4A92-8308-04E76C06B4B5}"/>
    <dgm:cxn modelId="{78D1FD63-AB3B-46C1-9A08-6BE38DE1D550}" srcId="{DDAF59FB-F571-4D45-9123-75DE1592A887}" destId="{2845A132-3781-4207-8672-D37AD7A5D79D}" srcOrd="5" destOrd="0" parTransId="{6312AF4F-4CAE-4912-9CDB-6F2E810E9AA8}" sibTransId="{4C3324B2-5B17-4D97-99BD-C8CD55C606F3}"/>
    <dgm:cxn modelId="{9A91D781-9A01-4380-8F98-97043873B092}" type="presOf" srcId="{72880873-1392-4BCD-8549-D3FDBF9418F1}" destId="{EBD6CF33-53F6-4D89-80DD-0795C226D64E}" srcOrd="0" destOrd="0" presId="urn:microsoft.com/office/officeart/2005/8/layout/vList2"/>
    <dgm:cxn modelId="{8EAB1CF6-A953-4C88-B1F0-208F85D5EDCF}" type="presOf" srcId="{B3F13709-D572-4998-9FDA-BCBE12319994}" destId="{3BAD8F9E-37F8-476A-B550-908E07562442}" srcOrd="0" destOrd="0" presId="urn:microsoft.com/office/officeart/2005/8/layout/vList2"/>
    <dgm:cxn modelId="{9659CDB0-709B-4FD3-8094-F20225899FCF}" type="presOf" srcId="{CD2038CD-8450-498A-9CDB-D2214280BDA8}" destId="{7F1C587B-6A61-4F52-AC64-B359CF029974}" srcOrd="0" destOrd="0" presId="urn:microsoft.com/office/officeart/2005/8/layout/vList2"/>
    <dgm:cxn modelId="{AD1FC282-B406-499C-A6D4-05A47D53412D}" type="presParOf" srcId="{2CF379B7-F515-4299-997A-3584419B84B0}" destId="{EBD6CF33-53F6-4D89-80DD-0795C226D64E}" srcOrd="0" destOrd="0" presId="urn:microsoft.com/office/officeart/2005/8/layout/vList2"/>
    <dgm:cxn modelId="{3E7612A3-1D97-41A9-B423-D8DDB881C529}" type="presParOf" srcId="{2CF379B7-F515-4299-997A-3584419B84B0}" destId="{4707CA3D-26F2-4EC4-93B7-AF78B632E43A}" srcOrd="1" destOrd="0" presId="urn:microsoft.com/office/officeart/2005/8/layout/vList2"/>
    <dgm:cxn modelId="{BEA935BC-844C-4FD0-A46D-E21C5FF9D313}" type="presParOf" srcId="{2CF379B7-F515-4299-997A-3584419B84B0}" destId="{7F1C587B-6A61-4F52-AC64-B359CF029974}" srcOrd="2" destOrd="0" presId="urn:microsoft.com/office/officeart/2005/8/layout/vList2"/>
    <dgm:cxn modelId="{0B110A86-D23A-4651-942E-F2B3F6B26925}" type="presParOf" srcId="{2CF379B7-F515-4299-997A-3584419B84B0}" destId="{0F9DC409-552D-4F2C-A429-402CB42297F8}" srcOrd="3" destOrd="0" presId="urn:microsoft.com/office/officeart/2005/8/layout/vList2"/>
    <dgm:cxn modelId="{74430FE0-D0DE-4EA4-ADBC-1530EEBDBC6F}" type="presParOf" srcId="{2CF379B7-F515-4299-997A-3584419B84B0}" destId="{F08A066F-46D6-42E7-A99F-B7E9DE3C7615}" srcOrd="4" destOrd="0" presId="urn:microsoft.com/office/officeart/2005/8/layout/vList2"/>
    <dgm:cxn modelId="{7346715C-7270-44EC-B904-EDD2F8A2CB1B}" type="presParOf" srcId="{2CF379B7-F515-4299-997A-3584419B84B0}" destId="{40B9496D-B885-4EB9-86A6-A37DDB2E90CB}" srcOrd="5" destOrd="0" presId="urn:microsoft.com/office/officeart/2005/8/layout/vList2"/>
    <dgm:cxn modelId="{F220A170-DB29-4FA5-83FC-377B75D1C268}" type="presParOf" srcId="{2CF379B7-F515-4299-997A-3584419B84B0}" destId="{7504768B-59AB-48E1-B6CA-92F39335542F}" srcOrd="6" destOrd="0" presId="urn:microsoft.com/office/officeart/2005/8/layout/vList2"/>
    <dgm:cxn modelId="{88AF2BB3-EDA8-4188-9390-ED5BB3FFE8D7}" type="presParOf" srcId="{2CF379B7-F515-4299-997A-3584419B84B0}" destId="{BBE9D0F4-D9A4-4F36-A1BB-304238B600DF}" srcOrd="7" destOrd="0" presId="urn:microsoft.com/office/officeart/2005/8/layout/vList2"/>
    <dgm:cxn modelId="{1F37303F-3B63-4A52-9238-324239DEC7DB}" type="presParOf" srcId="{2CF379B7-F515-4299-997A-3584419B84B0}" destId="{3BAD8F9E-37F8-476A-B550-908E07562442}" srcOrd="8" destOrd="0" presId="urn:microsoft.com/office/officeart/2005/8/layout/vList2"/>
    <dgm:cxn modelId="{08CEE968-CA42-4F7E-B844-41ECFA92D85B}" type="presParOf" srcId="{2CF379B7-F515-4299-997A-3584419B84B0}" destId="{D1F115AB-A92D-4A37-813E-950A1DD1BDCF}" srcOrd="9" destOrd="0" presId="urn:microsoft.com/office/officeart/2005/8/layout/vList2"/>
    <dgm:cxn modelId="{EECB67B8-EA77-4C8D-AE3F-4EF07B72218F}" type="presParOf" srcId="{2CF379B7-F515-4299-997A-3584419B84B0}" destId="{9F991083-D427-4D6F-8E9C-5C11A4E6B99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D93386-6E1D-4D5A-A8FC-AA28F74796B2}" type="doc">
      <dgm:prSet loTypeId="urn:microsoft.com/office/officeart/2005/8/layout/vList5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2B67032-B3E9-4B51-BEB5-61661ACF981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700" b="1" dirty="0" smtClean="0">
              <a:latin typeface="+mj-lt"/>
            </a:rPr>
            <a:t>сокращения недоимки</a:t>
          </a:r>
          <a:endParaRPr lang="ru-RU" sz="1700" b="1" dirty="0">
            <a:latin typeface="+mj-lt"/>
          </a:endParaRPr>
        </a:p>
      </dgm:t>
    </dgm:pt>
    <dgm:pt modelId="{E115B881-8030-4050-B1BC-2DDF905D60BD}" type="parTrans" cxnId="{F6922839-9843-48D1-8FAA-1E5073DEC5D6}">
      <dgm:prSet/>
      <dgm:spPr/>
      <dgm:t>
        <a:bodyPr/>
        <a:lstStyle/>
        <a:p>
          <a:endParaRPr lang="ru-RU"/>
        </a:p>
      </dgm:t>
    </dgm:pt>
    <dgm:pt modelId="{825C8A5E-E82F-4097-9BBD-328DB44A2DA7}" type="sibTrans" cxnId="{F6922839-9843-48D1-8FAA-1E5073DEC5D6}">
      <dgm:prSet/>
      <dgm:spPr/>
      <dgm:t>
        <a:bodyPr/>
        <a:lstStyle/>
        <a:p>
          <a:endParaRPr lang="ru-RU"/>
        </a:p>
      </dgm:t>
    </dgm:pt>
    <dgm:pt modelId="{422038CA-2407-4EC8-9A87-CD1555BECB9F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latin typeface="+mj-lt"/>
            </a:rPr>
            <a:t>повышения производительности труда</a:t>
          </a:r>
          <a:endParaRPr lang="ru-RU" sz="1800" b="1" dirty="0">
            <a:latin typeface="+mj-lt"/>
          </a:endParaRPr>
        </a:p>
      </dgm:t>
    </dgm:pt>
    <dgm:pt modelId="{72EE97E6-2A4B-42A6-9A62-C27F4F2EFED9}" type="parTrans" cxnId="{5E628193-00BC-4484-A8D8-F94545948F0A}">
      <dgm:prSet/>
      <dgm:spPr/>
      <dgm:t>
        <a:bodyPr/>
        <a:lstStyle/>
        <a:p>
          <a:endParaRPr lang="ru-RU"/>
        </a:p>
      </dgm:t>
    </dgm:pt>
    <dgm:pt modelId="{D982390A-561A-49EF-AB6A-0961BF368FA6}" type="sibTrans" cxnId="{5E628193-00BC-4484-A8D8-F94545948F0A}">
      <dgm:prSet/>
      <dgm:spPr/>
      <dgm:t>
        <a:bodyPr/>
        <a:lstStyle/>
        <a:p>
          <a:endParaRPr lang="ru-RU"/>
        </a:p>
      </dgm:t>
    </dgm:pt>
    <dgm:pt modelId="{B1D26599-E6F9-4FFD-8D8F-51668B943C34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baseline="0" dirty="0" smtClean="0">
              <a:latin typeface="+mj-lt"/>
            </a:rPr>
            <a:t>роста</a:t>
          </a:r>
          <a:r>
            <a:rPr lang="ru-RU" sz="1800" b="1" dirty="0" smtClean="0">
              <a:latin typeface="+mj-lt"/>
            </a:rPr>
            <a:t> прибыли прибыльных организаций</a:t>
          </a:r>
          <a:endParaRPr lang="ru-RU" sz="1800" b="1" dirty="0">
            <a:latin typeface="+mj-lt"/>
          </a:endParaRPr>
        </a:p>
      </dgm:t>
    </dgm:pt>
    <dgm:pt modelId="{C5F7BB45-9AC0-44AD-875D-1493C18C72CC}" type="parTrans" cxnId="{2C03130A-EAA2-4019-A413-092053DA8D23}">
      <dgm:prSet/>
      <dgm:spPr/>
      <dgm:t>
        <a:bodyPr/>
        <a:lstStyle/>
        <a:p>
          <a:endParaRPr lang="ru-RU"/>
        </a:p>
      </dgm:t>
    </dgm:pt>
    <dgm:pt modelId="{80EF7D44-0674-45E9-B0DA-FED9E60A90E4}" type="sibTrans" cxnId="{2C03130A-EAA2-4019-A413-092053DA8D23}">
      <dgm:prSet/>
      <dgm:spPr/>
      <dgm:t>
        <a:bodyPr/>
        <a:lstStyle/>
        <a:p>
          <a:endParaRPr lang="ru-RU"/>
        </a:p>
      </dgm:t>
    </dgm:pt>
    <dgm:pt modelId="{FBCD7321-B31A-489A-AA41-1C0BDF1EA83C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благоприятных условий для осуществления предпринимательской и инвестиционной деятельности как основного источника обеспечения </a:t>
          </a:r>
          <a:r>
            <a:rPr lang="ru-RU" sz="1800" b="1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наполняемости</a:t>
          </a:r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бюджета</a:t>
          </a:r>
          <a:endParaRPr lang="ru-RU" sz="18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83833F-841A-46FB-89DA-F64A487751D2}" type="parTrans" cxnId="{11D9854F-2CB0-4F41-80A5-09A59FFBF036}">
      <dgm:prSet/>
      <dgm:spPr/>
      <dgm:t>
        <a:bodyPr/>
        <a:lstStyle/>
        <a:p>
          <a:endParaRPr lang="ru-RU"/>
        </a:p>
      </dgm:t>
    </dgm:pt>
    <dgm:pt modelId="{B2BEFD33-47BE-4ACB-87EC-BE82277E81B9}" type="sibTrans" cxnId="{11D9854F-2CB0-4F41-80A5-09A59FFBF036}">
      <dgm:prSet/>
      <dgm:spPr/>
      <dgm:t>
        <a:bodyPr/>
        <a:lstStyle/>
        <a:p>
          <a:endParaRPr lang="ru-RU"/>
        </a:p>
      </dgm:t>
    </dgm:pt>
    <dgm:pt modelId="{4756C81F-64FC-4769-AC79-3C5DB6C0443F}" type="pres">
      <dgm:prSet presAssocID="{DED93386-6E1D-4D5A-A8FC-AA28F74796B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9D53D-B9BF-4200-89E9-4842C3528E0A}" type="pres">
      <dgm:prSet presAssocID="{82B67032-B3E9-4B51-BEB5-61661ACF9810}" presName="linNode" presStyleCnt="0"/>
      <dgm:spPr/>
    </dgm:pt>
    <dgm:pt modelId="{684464F7-E469-4E7F-9458-B0D0895D2BAB}" type="pres">
      <dgm:prSet presAssocID="{82B67032-B3E9-4B51-BEB5-61661ACF9810}" presName="parentText" presStyleLbl="node1" presStyleIdx="0" presStyleCnt="4" custScaleX="95798" custScaleY="19637" custLinFactNeighborX="-51028" custLinFactNeighborY="37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A70D4-3B92-46F7-B55B-763675D71A59}" type="pres">
      <dgm:prSet presAssocID="{825C8A5E-E82F-4097-9BBD-328DB44A2DA7}" presName="sp" presStyleCnt="0"/>
      <dgm:spPr/>
    </dgm:pt>
    <dgm:pt modelId="{EE63B283-9DF2-4437-94CE-3B4AA048B108}" type="pres">
      <dgm:prSet presAssocID="{B1D26599-E6F9-4FFD-8D8F-51668B943C34}" presName="linNode" presStyleCnt="0"/>
      <dgm:spPr/>
    </dgm:pt>
    <dgm:pt modelId="{A1569ACB-8B18-4210-8C3D-AFA6CC689D6E}" type="pres">
      <dgm:prSet presAssocID="{B1D26599-E6F9-4FFD-8D8F-51668B943C34}" presName="parentText" presStyleLbl="node1" presStyleIdx="1" presStyleCnt="4" custAng="0" custScaleX="136727" custScaleY="35562" custLinFactNeighborX="-64802" custLinFactNeighborY="57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B9E2D-D38E-4042-AD4C-CC7681A1C232}" type="pres">
      <dgm:prSet presAssocID="{80EF7D44-0674-45E9-B0DA-FED9E60A90E4}" presName="sp" presStyleCnt="0"/>
      <dgm:spPr/>
    </dgm:pt>
    <dgm:pt modelId="{470B8903-DBA1-4DD1-A330-1B69FAA7CF00}" type="pres">
      <dgm:prSet presAssocID="{422038CA-2407-4EC8-9A87-CD1555BECB9F}" presName="linNode" presStyleCnt="0"/>
      <dgm:spPr/>
    </dgm:pt>
    <dgm:pt modelId="{581287EC-435B-42DE-8B81-971CFF6FEFDD}" type="pres">
      <dgm:prSet presAssocID="{422038CA-2407-4EC8-9A87-CD1555BECB9F}" presName="parentText" presStyleLbl="node1" presStyleIdx="2" presStyleCnt="4" custScaleX="113679" custScaleY="36094" custLinFactNeighborX="82050" custLinFactNeighborY="-614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0A93A-25CC-4491-9218-07403C863AFD}" type="pres">
      <dgm:prSet presAssocID="{D982390A-561A-49EF-AB6A-0961BF368FA6}" presName="sp" presStyleCnt="0"/>
      <dgm:spPr/>
    </dgm:pt>
    <dgm:pt modelId="{B8A35600-EBF4-461F-89B3-4C6E43F67552}" type="pres">
      <dgm:prSet presAssocID="{FBCD7321-B31A-489A-AA41-1C0BDF1EA83C}" presName="linNode" presStyleCnt="0"/>
      <dgm:spPr/>
    </dgm:pt>
    <dgm:pt modelId="{663BFBA2-14D8-46DF-84A7-50B382A1B600}" type="pres">
      <dgm:prSet presAssocID="{FBCD7321-B31A-489A-AA41-1C0BDF1EA83C}" presName="parentText" presStyleLbl="node1" presStyleIdx="3" presStyleCnt="4" custAng="0" custScaleX="120481" custScaleY="86605" custLinFactNeighborX="-62507" custLinFactNeighborY="-341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628193-00BC-4484-A8D8-F94545948F0A}" srcId="{DED93386-6E1D-4D5A-A8FC-AA28F74796B2}" destId="{422038CA-2407-4EC8-9A87-CD1555BECB9F}" srcOrd="2" destOrd="0" parTransId="{72EE97E6-2A4B-42A6-9A62-C27F4F2EFED9}" sibTransId="{D982390A-561A-49EF-AB6A-0961BF368FA6}"/>
    <dgm:cxn modelId="{F6922839-9843-48D1-8FAA-1E5073DEC5D6}" srcId="{DED93386-6E1D-4D5A-A8FC-AA28F74796B2}" destId="{82B67032-B3E9-4B51-BEB5-61661ACF9810}" srcOrd="0" destOrd="0" parTransId="{E115B881-8030-4050-B1BC-2DDF905D60BD}" sibTransId="{825C8A5E-E82F-4097-9BBD-328DB44A2DA7}"/>
    <dgm:cxn modelId="{220CEC16-6DB1-4BA9-BE07-3D2A2BC92C8C}" type="presOf" srcId="{B1D26599-E6F9-4FFD-8D8F-51668B943C34}" destId="{A1569ACB-8B18-4210-8C3D-AFA6CC689D6E}" srcOrd="0" destOrd="0" presId="urn:microsoft.com/office/officeart/2005/8/layout/vList5"/>
    <dgm:cxn modelId="{5C7CBA72-1289-4D59-9DE1-D55153D8B0A6}" type="presOf" srcId="{82B67032-B3E9-4B51-BEB5-61661ACF9810}" destId="{684464F7-E469-4E7F-9458-B0D0895D2BAB}" srcOrd="0" destOrd="0" presId="urn:microsoft.com/office/officeart/2005/8/layout/vList5"/>
    <dgm:cxn modelId="{2C03130A-EAA2-4019-A413-092053DA8D23}" srcId="{DED93386-6E1D-4D5A-A8FC-AA28F74796B2}" destId="{B1D26599-E6F9-4FFD-8D8F-51668B943C34}" srcOrd="1" destOrd="0" parTransId="{C5F7BB45-9AC0-44AD-875D-1493C18C72CC}" sibTransId="{80EF7D44-0674-45E9-B0DA-FED9E60A90E4}"/>
    <dgm:cxn modelId="{1B28C4A7-E998-45EF-8601-62F63DFA62AA}" type="presOf" srcId="{422038CA-2407-4EC8-9A87-CD1555BECB9F}" destId="{581287EC-435B-42DE-8B81-971CFF6FEFDD}" srcOrd="0" destOrd="0" presId="urn:microsoft.com/office/officeart/2005/8/layout/vList5"/>
    <dgm:cxn modelId="{EBDA15AD-8335-4ACE-A7BB-300E5F8E80F5}" type="presOf" srcId="{DED93386-6E1D-4D5A-A8FC-AA28F74796B2}" destId="{4756C81F-64FC-4769-AC79-3C5DB6C0443F}" srcOrd="0" destOrd="0" presId="urn:microsoft.com/office/officeart/2005/8/layout/vList5"/>
    <dgm:cxn modelId="{11D9854F-2CB0-4F41-80A5-09A59FFBF036}" srcId="{DED93386-6E1D-4D5A-A8FC-AA28F74796B2}" destId="{FBCD7321-B31A-489A-AA41-1C0BDF1EA83C}" srcOrd="3" destOrd="0" parTransId="{0C83833F-841A-46FB-89DA-F64A487751D2}" sibTransId="{B2BEFD33-47BE-4ACB-87EC-BE82277E81B9}"/>
    <dgm:cxn modelId="{904444EA-1ADD-4D7A-88FB-6219EB3FA669}" type="presOf" srcId="{FBCD7321-B31A-489A-AA41-1C0BDF1EA83C}" destId="{663BFBA2-14D8-46DF-84A7-50B382A1B600}" srcOrd="0" destOrd="0" presId="urn:microsoft.com/office/officeart/2005/8/layout/vList5"/>
    <dgm:cxn modelId="{A524F414-19DE-44C2-88AF-F09E7D479C1D}" type="presParOf" srcId="{4756C81F-64FC-4769-AC79-3C5DB6C0443F}" destId="{E049D53D-B9BF-4200-89E9-4842C3528E0A}" srcOrd="0" destOrd="0" presId="urn:microsoft.com/office/officeart/2005/8/layout/vList5"/>
    <dgm:cxn modelId="{77855FC8-716C-429D-9893-6F9680FFA0A3}" type="presParOf" srcId="{E049D53D-B9BF-4200-89E9-4842C3528E0A}" destId="{684464F7-E469-4E7F-9458-B0D0895D2BAB}" srcOrd="0" destOrd="0" presId="urn:microsoft.com/office/officeart/2005/8/layout/vList5"/>
    <dgm:cxn modelId="{4F3991D2-2220-4884-8015-A9093D7BCCCF}" type="presParOf" srcId="{4756C81F-64FC-4769-AC79-3C5DB6C0443F}" destId="{04CA70D4-3B92-46F7-B55B-763675D71A59}" srcOrd="1" destOrd="0" presId="urn:microsoft.com/office/officeart/2005/8/layout/vList5"/>
    <dgm:cxn modelId="{5016376F-9BFF-4241-9A73-E8C5524BCFA5}" type="presParOf" srcId="{4756C81F-64FC-4769-AC79-3C5DB6C0443F}" destId="{EE63B283-9DF2-4437-94CE-3B4AA048B108}" srcOrd="2" destOrd="0" presId="urn:microsoft.com/office/officeart/2005/8/layout/vList5"/>
    <dgm:cxn modelId="{9224D2C4-B02D-4E52-977E-EFAD171E632E}" type="presParOf" srcId="{EE63B283-9DF2-4437-94CE-3B4AA048B108}" destId="{A1569ACB-8B18-4210-8C3D-AFA6CC689D6E}" srcOrd="0" destOrd="0" presId="urn:microsoft.com/office/officeart/2005/8/layout/vList5"/>
    <dgm:cxn modelId="{382D3695-BD84-4AD7-B321-6CBE1704585B}" type="presParOf" srcId="{4756C81F-64FC-4769-AC79-3C5DB6C0443F}" destId="{1A5B9E2D-D38E-4042-AD4C-CC7681A1C232}" srcOrd="3" destOrd="0" presId="urn:microsoft.com/office/officeart/2005/8/layout/vList5"/>
    <dgm:cxn modelId="{D69C5FD3-F725-4234-8BC8-C8CDC66A494D}" type="presParOf" srcId="{4756C81F-64FC-4769-AC79-3C5DB6C0443F}" destId="{470B8903-DBA1-4DD1-A330-1B69FAA7CF00}" srcOrd="4" destOrd="0" presId="urn:microsoft.com/office/officeart/2005/8/layout/vList5"/>
    <dgm:cxn modelId="{46EEAF69-199C-4E69-8117-5C2BF87120D3}" type="presParOf" srcId="{470B8903-DBA1-4DD1-A330-1B69FAA7CF00}" destId="{581287EC-435B-42DE-8B81-971CFF6FEFDD}" srcOrd="0" destOrd="0" presId="urn:microsoft.com/office/officeart/2005/8/layout/vList5"/>
    <dgm:cxn modelId="{E98AA6BB-B8F5-426B-B3BC-292A800E46E4}" type="presParOf" srcId="{4756C81F-64FC-4769-AC79-3C5DB6C0443F}" destId="{3740A93A-25CC-4491-9218-07403C863AFD}" srcOrd="5" destOrd="0" presId="urn:microsoft.com/office/officeart/2005/8/layout/vList5"/>
    <dgm:cxn modelId="{EDF81DC9-2D97-435E-B0CE-9520F360B796}" type="presParOf" srcId="{4756C81F-64FC-4769-AC79-3C5DB6C0443F}" destId="{B8A35600-EBF4-461F-89B3-4C6E43F67552}" srcOrd="6" destOrd="0" presId="urn:microsoft.com/office/officeart/2005/8/layout/vList5"/>
    <dgm:cxn modelId="{CBB45FA9-07B5-4AFD-9D95-CFB893721B7F}" type="presParOf" srcId="{B8A35600-EBF4-461F-89B3-4C6E43F67552}" destId="{663BFBA2-14D8-46DF-84A7-50B382A1B600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CE4DA3A3-9341-4625-9594-68B3051815EC}">
      <dgm:prSet custT="1"/>
      <dgm:spPr/>
      <dgm:t>
        <a:bodyPr/>
        <a:lstStyle/>
        <a:p>
          <a:pPr algn="ctr" rtl="0"/>
          <a:r>
            <a:rPr lang="ru-RU" sz="1900" b="1" dirty="0" smtClean="0">
              <a:latin typeface="+mj-lt"/>
            </a:rPr>
            <a:t>предоставление качественных муниципальных услуг на основе целей и задач, определенных указами Президента Российской Федерации,  Стратегией социально-экономического развития Ростовской области на период до 2020 года</a:t>
          </a:r>
          <a:endParaRPr lang="ru-RU" sz="1900" b="1" dirty="0">
            <a:latin typeface="+mj-lt"/>
          </a:endParaRPr>
        </a:p>
      </dgm:t>
    </dgm:pt>
    <dgm:pt modelId="{FE069185-B480-4EBB-A2D5-B1B3277608F5}" type="parTrans" cxnId="{2EBD8668-09B1-44B2-83A9-F4EB2936D84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A22AA4A0-2006-4A3E-9A40-816C3735C8FD}" type="sibTrans" cxnId="{2EBD8668-09B1-44B2-83A9-F4EB2936D84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9EF55D3B-6891-478A-A42B-0446FB08AFA0}">
      <dgm:prSet custT="1"/>
      <dgm:spPr/>
      <dgm:t>
        <a:bodyPr/>
        <a:lstStyle/>
        <a:p>
          <a:pPr algn="ctr" rtl="0"/>
          <a:r>
            <a:rPr lang="ru-RU" sz="1900" dirty="0" smtClean="0">
              <a:latin typeface="+mj-lt"/>
            </a:rPr>
            <a:t>расходы на оплату коммунальных услуг по муниципальным учреждениям и органам  местного самоуправления рассчитаны в соответствии с лимитами потребления ТЭР</a:t>
          </a:r>
          <a:endParaRPr lang="ru-RU" sz="1900" b="1" dirty="0">
            <a:latin typeface="+mj-lt"/>
          </a:endParaRPr>
        </a:p>
      </dgm:t>
    </dgm:pt>
    <dgm:pt modelId="{D8B1FA24-66B4-4183-9494-4763687A1A0A}" type="par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A80D4228-667D-4053-A422-C22CBD18A213}" type="sib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5869BCB-8A71-4517-B204-BE850013BA53}">
      <dgm:prSet custT="1"/>
      <dgm:spPr/>
      <dgm:t>
        <a:bodyPr/>
        <a:lstStyle/>
        <a:p>
          <a:pPr algn="ctr" rtl="0"/>
          <a:r>
            <a:rPr lang="ru-RU" sz="1900" dirty="0" smtClean="0"/>
            <a:t>обеспечение реализации Указов Президента Российской Федерации от 07.05.2012 № 597-602, 606, от 01.06.2012 № 761, от 28.12.2012 № 1688 (далее – указы Президента Российской Федерации)</a:t>
          </a:r>
          <a:endParaRPr lang="ru-RU" sz="1900" b="1" dirty="0">
            <a:latin typeface="+mj-lt"/>
          </a:endParaRPr>
        </a:p>
      </dgm:t>
    </dgm:pt>
    <dgm:pt modelId="{4E56F1FF-46AB-4F45-9D26-FED53606D650}" type="sib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40766A9-B1DB-46D7-ACD2-595097E4BC63}" type="par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8371DB-8B5A-4E30-AB0A-C9514C78372A}" type="pres">
      <dgm:prSet presAssocID="{CE4DA3A3-9341-4625-9594-68B3051815E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5D461-D3C3-43F4-AC6B-1870F0484672}" type="pres">
      <dgm:prSet presAssocID="{A22AA4A0-2006-4A3E-9A40-816C3735C8FD}" presName="spacer" presStyleCnt="0"/>
      <dgm:spPr/>
    </dgm:pt>
    <dgm:pt modelId="{4518F86E-D2A4-4A6D-9464-49F6650C04AD}" type="pres">
      <dgm:prSet presAssocID="{05869BCB-8A71-4517-B204-BE850013BA5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81FFDE-498D-4124-A500-C1C3546470DC}" type="pres">
      <dgm:prSet presAssocID="{4E56F1FF-46AB-4F45-9D26-FED53606D650}" presName="spacer" presStyleCnt="0"/>
      <dgm:spPr/>
    </dgm:pt>
    <dgm:pt modelId="{767BD48F-2CD1-49CA-A1FE-7830233F5E26}" type="pres">
      <dgm:prSet presAssocID="{9EF55D3B-6891-478A-A42B-0446FB08AFA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413E15-711D-492B-A16A-9EC5227FB380}" type="presOf" srcId="{CE4DA3A3-9341-4625-9594-68B3051815EC}" destId="{6E8371DB-8B5A-4E30-AB0A-C9514C78372A}" srcOrd="0" destOrd="0" presId="urn:microsoft.com/office/officeart/2005/8/layout/vList2"/>
    <dgm:cxn modelId="{6EE5B0CF-5085-4FC8-9032-ADA874A547B6}" srcId="{DDAF59FB-F571-4D45-9123-75DE1592A887}" destId="{05869BCB-8A71-4517-B204-BE850013BA53}" srcOrd="1" destOrd="0" parTransId="{040766A9-B1DB-46D7-ACD2-595097E4BC63}" sibTransId="{4E56F1FF-46AB-4F45-9D26-FED53606D650}"/>
    <dgm:cxn modelId="{2EBD8668-09B1-44B2-83A9-F4EB2936D845}" srcId="{DDAF59FB-F571-4D45-9123-75DE1592A887}" destId="{CE4DA3A3-9341-4625-9594-68B3051815EC}" srcOrd="0" destOrd="0" parTransId="{FE069185-B480-4EBB-A2D5-B1B3277608F5}" sibTransId="{A22AA4A0-2006-4A3E-9A40-816C3735C8FD}"/>
    <dgm:cxn modelId="{C40B942A-7C5C-4880-A736-EF816FE6B2D5}" srcId="{DDAF59FB-F571-4D45-9123-75DE1592A887}" destId="{9EF55D3B-6891-478A-A42B-0446FB08AFA0}" srcOrd="2" destOrd="0" parTransId="{D8B1FA24-66B4-4183-9494-4763687A1A0A}" sibTransId="{A80D4228-667D-4053-A422-C22CBD18A213}"/>
    <dgm:cxn modelId="{E45C83FF-6F53-4F0C-8654-4CA95E9D78CF}" type="presOf" srcId="{DDAF59FB-F571-4D45-9123-75DE1592A887}" destId="{2CF379B7-F515-4299-997A-3584419B84B0}" srcOrd="0" destOrd="0" presId="urn:microsoft.com/office/officeart/2005/8/layout/vList2"/>
    <dgm:cxn modelId="{171BA96F-ECB3-40FC-81BA-3D682BA529FF}" type="presOf" srcId="{9EF55D3B-6891-478A-A42B-0446FB08AFA0}" destId="{767BD48F-2CD1-49CA-A1FE-7830233F5E26}" srcOrd="0" destOrd="0" presId="urn:microsoft.com/office/officeart/2005/8/layout/vList2"/>
    <dgm:cxn modelId="{769C4C3E-BF01-4FE1-9C5F-F192AE460E4E}" type="presOf" srcId="{05869BCB-8A71-4517-B204-BE850013BA53}" destId="{4518F86E-D2A4-4A6D-9464-49F6650C04AD}" srcOrd="0" destOrd="0" presId="urn:microsoft.com/office/officeart/2005/8/layout/vList2"/>
    <dgm:cxn modelId="{02490148-BA9F-4B00-9DE9-4556CA055165}" type="presParOf" srcId="{2CF379B7-F515-4299-997A-3584419B84B0}" destId="{6E8371DB-8B5A-4E30-AB0A-C9514C78372A}" srcOrd="0" destOrd="0" presId="urn:microsoft.com/office/officeart/2005/8/layout/vList2"/>
    <dgm:cxn modelId="{64F42CED-F01D-41E7-9DC6-EF73131B23D5}" type="presParOf" srcId="{2CF379B7-F515-4299-997A-3584419B84B0}" destId="{4AE5D461-D3C3-43F4-AC6B-1870F0484672}" srcOrd="1" destOrd="0" presId="urn:microsoft.com/office/officeart/2005/8/layout/vList2"/>
    <dgm:cxn modelId="{F9264D06-E0A4-4520-B485-AD78DB927BAF}" type="presParOf" srcId="{2CF379B7-F515-4299-997A-3584419B84B0}" destId="{4518F86E-D2A4-4A6D-9464-49F6650C04AD}" srcOrd="2" destOrd="0" presId="urn:microsoft.com/office/officeart/2005/8/layout/vList2"/>
    <dgm:cxn modelId="{B83FC3CB-BD00-4486-B516-ACB8FD689D77}" type="presParOf" srcId="{2CF379B7-F515-4299-997A-3584419B84B0}" destId="{8481FFDE-498D-4124-A500-C1C3546470DC}" srcOrd="3" destOrd="0" presId="urn:microsoft.com/office/officeart/2005/8/layout/vList2"/>
    <dgm:cxn modelId="{E1F91856-D583-4E15-A0A2-09D8085143B7}" type="presParOf" srcId="{2CF379B7-F515-4299-997A-3584419B84B0}" destId="{767BD48F-2CD1-49CA-A1FE-7830233F5E2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4B2BC7-62D8-4CB3-A1C6-5817CD5192DD}" type="doc">
      <dgm:prSet loTypeId="urn:microsoft.com/office/officeart/2005/8/layout/vList2" loCatId="list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27A4B53D-D7C0-489D-8299-88E81A1FC2C8}">
      <dgm:prSet custT="1"/>
      <dgm:spPr/>
      <dgm:t>
        <a:bodyPr/>
        <a:lstStyle/>
        <a:p>
          <a:pPr algn="ctr"/>
          <a:r>
            <a:rPr lang="ru-RU" sz="1500" b="1" baseline="0" dirty="0" smtClean="0">
              <a:latin typeface="Times New Roman" panose="02020603050405020304" pitchFamily="18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</a:t>
          </a:r>
          <a:endParaRPr lang="ru-RU" sz="1500" b="1" baseline="0" dirty="0">
            <a:latin typeface="Times New Roman" panose="02020603050405020304" pitchFamily="18" charset="0"/>
            <a:cs typeface="Arial" pitchFamily="34" charset="0"/>
          </a:endParaRPr>
        </a:p>
      </dgm:t>
    </dgm:pt>
    <dgm:pt modelId="{CBC55E31-8E92-4D92-B75F-9DCC025DDAB7}" type="par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EA3F8663-FB15-42D7-AFBB-D569BEF564BC}" type="sib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57021E08-C100-4FDE-AEA4-18A70D56B6AD}">
      <dgm:prSet custT="1"/>
      <dgm:spPr/>
      <dgm:t>
        <a:bodyPr/>
        <a:lstStyle/>
        <a:p>
          <a:pPr algn="ctr"/>
          <a:r>
            <a:rPr lang="ru-RU" sz="1400" dirty="0" smtClean="0"/>
            <a:t>В соответствии с принятым Федеральным </a:t>
          </a:r>
          <a:r>
            <a:rPr lang="ru-RU" sz="1400" dirty="0" smtClean="0">
              <a:hlinkClick xmlns:r="http://schemas.openxmlformats.org/officeDocument/2006/relationships" r:id="rId1"/>
            </a:rPr>
            <a:t>законом</a:t>
          </a:r>
          <a:r>
            <a:rPr lang="ru-RU" sz="1400" dirty="0" smtClean="0"/>
            <a:t> от 19.12.2016 № 460-ФЗ «О внесении изменения в статью 1 Федерального закона «О минимальном размере оплаты труда » будет предусмотрено повышение расходов </a:t>
          </a:r>
          <a:br>
            <a:rPr lang="ru-RU" sz="1400" dirty="0" smtClean="0"/>
          </a:br>
          <a:r>
            <a:rPr lang="ru-RU" sz="1400" dirty="0" smtClean="0"/>
            <a:t>на заработную плату низкооплачиваемых работников в связи с ее доведением </a:t>
          </a:r>
          <a:br>
            <a:rPr lang="ru-RU" sz="1400" dirty="0" smtClean="0"/>
          </a:br>
          <a:r>
            <a:rPr lang="ru-RU" sz="1400" dirty="0" smtClean="0"/>
            <a:t>до минимального размера оплаты труда</a:t>
          </a:r>
          <a:endParaRPr lang="ru-RU" sz="1400" dirty="0"/>
        </a:p>
      </dgm:t>
    </dgm:pt>
    <dgm:pt modelId="{FDC58C72-7BF4-4985-8689-62FEEC8965E9}" type="parTrans" cxnId="{1E73B0A7-68E4-4BE8-A737-B7F593C70A7E}">
      <dgm:prSet/>
      <dgm:spPr/>
      <dgm:t>
        <a:bodyPr/>
        <a:lstStyle/>
        <a:p>
          <a:endParaRPr lang="ru-RU"/>
        </a:p>
      </dgm:t>
    </dgm:pt>
    <dgm:pt modelId="{11BEA981-71E4-437A-9E8D-F8E0D88A71CD}" type="sibTrans" cxnId="{1E73B0A7-68E4-4BE8-A737-B7F593C70A7E}">
      <dgm:prSet/>
      <dgm:spPr/>
      <dgm:t>
        <a:bodyPr/>
        <a:lstStyle/>
        <a:p>
          <a:endParaRPr lang="ru-RU"/>
        </a:p>
      </dgm:t>
    </dgm:pt>
    <dgm:pt modelId="{336FA018-93E1-4733-B41D-8F828EF52AAA}">
      <dgm:prSet custT="1"/>
      <dgm:spPr/>
      <dgm:t>
        <a:bodyPr/>
        <a:lstStyle/>
        <a:p>
          <a:r>
            <a:rPr lang="ru-RU" sz="1500" b="1" baseline="0" dirty="0" err="1" smtClean="0">
              <a:latin typeface="Times New Roman" panose="02020603050405020304" pitchFamily="18" charset="0"/>
              <a:cs typeface="Arial" pitchFamily="34" charset="0"/>
            </a:rPr>
            <a:t>Ссохранение</a:t>
          </a:r>
          <a:r>
            <a:rPr lang="ru-RU" sz="1500" b="1" baseline="0" dirty="0" smtClean="0">
              <a:latin typeface="Times New Roman" panose="02020603050405020304" pitchFamily="18" charset="0"/>
              <a:cs typeface="Arial" pitchFamily="34" charset="0"/>
            </a:rPr>
            <a:t> в 2020 году достигнутых показателей, установленных Указами Президента Российской Федерации от 07.05.2012 № 597 – 602, 606, от 01.06.2012 № 761, от 28.12.2012 № 1688 (далее – указы Президента Российской Федерации)</a:t>
          </a:r>
        </a:p>
      </dgm:t>
    </dgm:pt>
    <dgm:pt modelId="{05F71AB3-2ACB-4CF0-B4A0-5756A81313C4}" type="parTrans" cxnId="{2200C273-C63E-43A4-873E-F79C67744B04}">
      <dgm:prSet/>
      <dgm:spPr/>
      <dgm:t>
        <a:bodyPr/>
        <a:lstStyle/>
        <a:p>
          <a:endParaRPr lang="ru-RU"/>
        </a:p>
      </dgm:t>
    </dgm:pt>
    <dgm:pt modelId="{4459FC53-B1CF-4748-A391-79A28C61CC57}" type="sibTrans" cxnId="{2200C273-C63E-43A4-873E-F79C67744B04}">
      <dgm:prSet/>
      <dgm:spPr/>
      <dgm:t>
        <a:bodyPr/>
        <a:lstStyle/>
        <a:p>
          <a:endParaRPr lang="ru-RU"/>
        </a:p>
      </dgm:t>
    </dgm:pt>
    <dgm:pt modelId="{59D46673-2600-4011-A2D5-9A6370AC2F3D}" type="pres">
      <dgm:prSet presAssocID="{8C4B2BC7-62D8-4CB3-A1C6-5817CD5192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843201-7710-428F-9F1D-E02FEF0F8766}" type="pres">
      <dgm:prSet presAssocID="{27A4B53D-D7C0-489D-8299-88E81A1FC2C8}" presName="parentText" presStyleLbl="node1" presStyleIdx="0" presStyleCnt="3" custLinFactY="-21145" custLinFactNeighborX="-162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0F453-AFBB-4D4B-B314-402557254F30}" type="pres">
      <dgm:prSet presAssocID="{EA3F8663-FB15-42D7-AFBB-D569BEF564BC}" presName="spacer" presStyleCnt="0"/>
      <dgm:spPr/>
    </dgm:pt>
    <dgm:pt modelId="{E45064A1-1B1F-4F42-915F-DF7968CF9BB5}" type="pres">
      <dgm:prSet presAssocID="{336FA018-93E1-4733-B41D-8F828EF52AA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2E776-069E-4C23-A35C-4A369AEE92B4}" type="pres">
      <dgm:prSet presAssocID="{4459FC53-B1CF-4748-A391-79A28C61CC57}" presName="spacer" presStyleCnt="0"/>
      <dgm:spPr/>
    </dgm:pt>
    <dgm:pt modelId="{233F583E-4095-4413-9CAB-39C225160358}" type="pres">
      <dgm:prSet presAssocID="{57021E08-C100-4FDE-AEA4-18A70D56B6A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8AD1C5-0240-4AF4-8054-5486ABDF7883}" type="presOf" srcId="{57021E08-C100-4FDE-AEA4-18A70D56B6AD}" destId="{233F583E-4095-4413-9CAB-39C225160358}" srcOrd="0" destOrd="0" presId="urn:microsoft.com/office/officeart/2005/8/layout/vList2"/>
    <dgm:cxn modelId="{29D6768B-EEFE-45C0-A6AD-F3F9CCF0B255}" type="presOf" srcId="{27A4B53D-D7C0-489D-8299-88E81A1FC2C8}" destId="{B5843201-7710-428F-9F1D-E02FEF0F8766}" srcOrd="0" destOrd="0" presId="urn:microsoft.com/office/officeart/2005/8/layout/vList2"/>
    <dgm:cxn modelId="{1E73B0A7-68E4-4BE8-A737-B7F593C70A7E}" srcId="{8C4B2BC7-62D8-4CB3-A1C6-5817CD5192DD}" destId="{57021E08-C100-4FDE-AEA4-18A70D56B6AD}" srcOrd="2" destOrd="0" parTransId="{FDC58C72-7BF4-4985-8689-62FEEC8965E9}" sibTransId="{11BEA981-71E4-437A-9E8D-F8E0D88A71CD}"/>
    <dgm:cxn modelId="{FA131C0E-06C0-4B63-8D9F-8F260842A44E}" srcId="{8C4B2BC7-62D8-4CB3-A1C6-5817CD5192DD}" destId="{27A4B53D-D7C0-489D-8299-88E81A1FC2C8}" srcOrd="0" destOrd="0" parTransId="{CBC55E31-8E92-4D92-B75F-9DCC025DDAB7}" sibTransId="{EA3F8663-FB15-42D7-AFBB-D569BEF564BC}"/>
    <dgm:cxn modelId="{66C93F52-77BC-421C-970E-CDC413CB31AE}" type="presOf" srcId="{336FA018-93E1-4733-B41D-8F828EF52AAA}" destId="{E45064A1-1B1F-4F42-915F-DF7968CF9BB5}" srcOrd="0" destOrd="0" presId="urn:microsoft.com/office/officeart/2005/8/layout/vList2"/>
    <dgm:cxn modelId="{BB1EDBFA-2CC5-4D36-BD8D-05D18F536967}" type="presOf" srcId="{8C4B2BC7-62D8-4CB3-A1C6-5817CD5192DD}" destId="{59D46673-2600-4011-A2D5-9A6370AC2F3D}" srcOrd="0" destOrd="0" presId="urn:microsoft.com/office/officeart/2005/8/layout/vList2"/>
    <dgm:cxn modelId="{2200C273-C63E-43A4-873E-F79C67744B04}" srcId="{8C4B2BC7-62D8-4CB3-A1C6-5817CD5192DD}" destId="{336FA018-93E1-4733-B41D-8F828EF52AAA}" srcOrd="1" destOrd="0" parTransId="{05F71AB3-2ACB-4CF0-B4A0-5756A81313C4}" sibTransId="{4459FC53-B1CF-4748-A391-79A28C61CC57}"/>
    <dgm:cxn modelId="{36E87327-BE50-4A1B-AAA3-9DA343F43486}" type="presParOf" srcId="{59D46673-2600-4011-A2D5-9A6370AC2F3D}" destId="{B5843201-7710-428F-9F1D-E02FEF0F8766}" srcOrd="0" destOrd="0" presId="urn:microsoft.com/office/officeart/2005/8/layout/vList2"/>
    <dgm:cxn modelId="{620B25EE-CBE3-47B4-82DE-78208F3AFF46}" type="presParOf" srcId="{59D46673-2600-4011-A2D5-9A6370AC2F3D}" destId="{3F30F453-AFBB-4D4B-B314-402557254F30}" srcOrd="1" destOrd="0" presId="urn:microsoft.com/office/officeart/2005/8/layout/vList2"/>
    <dgm:cxn modelId="{A0785B90-D0A0-4028-B1A5-F3EA3CB90DDA}" type="presParOf" srcId="{59D46673-2600-4011-A2D5-9A6370AC2F3D}" destId="{E45064A1-1B1F-4F42-915F-DF7968CF9BB5}" srcOrd="2" destOrd="0" presId="urn:microsoft.com/office/officeart/2005/8/layout/vList2"/>
    <dgm:cxn modelId="{4E6E96C7-4DF9-4603-917D-9BA29F11E86D}" type="presParOf" srcId="{59D46673-2600-4011-A2D5-9A6370AC2F3D}" destId="{D6C2E776-069E-4C23-A35C-4A369AEE92B4}" srcOrd="3" destOrd="0" presId="urn:microsoft.com/office/officeart/2005/8/layout/vList2"/>
    <dgm:cxn modelId="{EAA6375E-CA47-471A-87B0-C287F4C358D5}" type="presParOf" srcId="{59D46673-2600-4011-A2D5-9A6370AC2F3D}" destId="{233F583E-4095-4413-9CAB-39C22516035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153C6224-4755-46BB-B609-146C58B266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spcAft>
              <a:spcPts val="0"/>
            </a:spcAft>
          </a:pPr>
          <a:endParaRPr lang="ru-RU" sz="2000" b="0" dirty="0" smtClean="0">
            <a:solidFill>
              <a:schemeClr val="tx1"/>
            </a:solidFill>
          </a:endParaRPr>
        </a:p>
        <a:p>
          <a:pPr algn="just">
            <a:spcAft>
              <a:spcPts val="0"/>
            </a:spcAft>
          </a:pPr>
          <a:r>
            <a:rPr lang="ru-RU" sz="2000" b="0" dirty="0" smtClean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algn="just">
            <a:spcAft>
              <a:spcPts val="0"/>
            </a:spcAft>
          </a:pP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2021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1664,2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</a:p>
        <a:p>
          <a:pPr algn="just">
            <a:spcAft>
              <a:spcPts val="0"/>
            </a:spcAft>
          </a:pP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2022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</a:p>
        <a:p>
          <a:pPr algn="just">
            <a:spcAft>
              <a:spcPts val="0"/>
            </a:spcAft>
          </a:pP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2023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2500,0тыс</a:t>
          </a:r>
          <a:r>
            <a:rPr lang="ru-RU" sz="2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. рублей.</a:t>
          </a:r>
        </a:p>
        <a:p>
          <a:pPr algn="ctr">
            <a:spcAft>
              <a:spcPts val="0"/>
            </a:spcAft>
          </a:pPr>
          <a:endParaRPr lang="ru-RU" sz="1600" b="1" dirty="0">
            <a:solidFill>
              <a:schemeClr val="tx1"/>
            </a:solidFill>
          </a:endParaRPr>
        </a:p>
      </dgm:t>
    </dgm:pt>
    <dgm:pt modelId="{3C3B6580-15CC-4115-9BEF-EC17ADAB73FF}" type="parTrans" cxnId="{98953AFA-20AC-4856-9622-B24821605B55}">
      <dgm:prSet/>
      <dgm:spPr/>
      <dgm:t>
        <a:bodyPr/>
        <a:lstStyle/>
        <a:p>
          <a:endParaRPr lang="ru-RU"/>
        </a:p>
      </dgm:t>
    </dgm:pt>
    <dgm:pt modelId="{F2E28480-5B07-4AFA-A48C-B68AB43740B2}" type="sibTrans" cxnId="{98953AFA-20AC-4856-9622-B24821605B55}">
      <dgm:prSet/>
      <dgm:spPr/>
      <dgm:t>
        <a:bodyPr/>
        <a:lstStyle/>
        <a:p>
          <a:endParaRPr lang="ru-RU"/>
        </a:p>
      </dgm:t>
    </dgm:pt>
    <dgm:pt modelId="{B1502EA1-9E7F-4258-BA8A-8E9005AE81A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t"/>
        <a:lstStyle/>
        <a:p>
          <a:pPr algn="l">
            <a:spcAft>
              <a:spcPts val="0"/>
            </a:spcAft>
          </a:pPr>
          <a:r>
            <a:rPr lang="ru-RU" sz="1600" b="1" i="0" baseline="0" dirty="0" smtClean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и автономными учреждениями культуры в </a:t>
          </a:r>
          <a:r>
            <a:rPr lang="ru-RU" sz="1600" b="1" dirty="0" smtClean="0">
              <a:latin typeface="+mj-lt"/>
              <a:cs typeface="Times New Roman" pitchFamily="18" charset="0"/>
            </a:rPr>
            <a:t> </a:t>
          </a:r>
          <a:r>
            <a:rPr lang="ru-RU" sz="1600" b="1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2021 </a:t>
          </a:r>
          <a:r>
            <a:rPr lang="ru-RU" sz="1600" b="1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году</a:t>
          </a:r>
          <a:r>
            <a:rPr lang="ru-RU" sz="1600" b="1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 – 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1664,2 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  <a:r>
            <a:rPr lang="ru-RU" sz="1600" b="1" i="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,     </a:t>
          </a:r>
          <a:r>
            <a:rPr lang="ru-RU" sz="1600" b="1" i="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i="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2022 </a:t>
          </a:r>
          <a:r>
            <a:rPr lang="ru-RU" sz="1600" b="1" i="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году</a:t>
          </a:r>
          <a:r>
            <a:rPr lang="ru-RU" sz="1600" b="1" i="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 – 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 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  <a:endParaRPr lang="ru-RU" sz="1600" b="1" i="0" baseline="0" dirty="0" smtClean="0">
            <a:solidFill>
              <a:srgbClr val="0070C0"/>
            </a:solidFill>
            <a:latin typeface="+mj-lt"/>
            <a:cs typeface="Times New Roman" pitchFamily="18" charset="0"/>
          </a:endParaRPr>
        </a:p>
        <a:p>
          <a:pPr algn="l">
            <a:spcAft>
              <a:spcPts val="0"/>
            </a:spcAft>
          </a:pPr>
          <a:r>
            <a:rPr lang="ru-RU" sz="1600" b="1" i="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i="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2023году </a:t>
          </a:r>
          <a:r>
            <a:rPr lang="ru-RU" sz="1600" b="1" i="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– 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2500,0тыс</a:t>
          </a:r>
          <a:r>
            <a:rPr lang="ru-RU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. рублей.</a:t>
          </a:r>
          <a:endParaRPr lang="ru-RU" sz="1600" b="1" i="0" baseline="0" dirty="0" smtClean="0">
            <a:solidFill>
              <a:srgbClr val="0070C0"/>
            </a:solidFill>
            <a:latin typeface="+mj-lt"/>
            <a:cs typeface="Times New Roman" pitchFamily="18" charset="0"/>
          </a:endParaRPr>
        </a:p>
      </dgm:t>
    </dgm:pt>
    <dgm:pt modelId="{413E94F7-A367-42A1-9734-0BBBC9B3EBAB}" type="parTrans" cxnId="{81ECE63D-0C5E-4527-9C1F-6C207C994CA3}">
      <dgm:prSet/>
      <dgm:spPr/>
      <dgm:t>
        <a:bodyPr/>
        <a:lstStyle/>
        <a:p>
          <a:endParaRPr lang="ru-RU"/>
        </a:p>
      </dgm:t>
    </dgm:pt>
    <dgm:pt modelId="{04FF3DA9-8108-4173-853C-BB6E47D497A2}" type="sibTrans" cxnId="{81ECE63D-0C5E-4527-9C1F-6C207C994CA3}">
      <dgm:prSet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88A3EA-7BE4-498E-B96E-18404B8A607E}" type="pres">
      <dgm:prSet presAssocID="{153C6224-4755-46BB-B609-146C58B266BE}" presName="vertOne" presStyleCnt="0"/>
      <dgm:spPr/>
    </dgm:pt>
    <dgm:pt modelId="{30FB1490-933D-4F1A-BB91-51F607A7FF71}" type="pres">
      <dgm:prSet presAssocID="{153C6224-4755-46BB-B609-146C58B266BE}" presName="txOne" presStyleLbl="node0" presStyleIdx="0" presStyleCnt="1" custScaleX="99936" custScaleY="63464" custLinFactNeighborX="-3626" custLinFactNeighborY="751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355518-B87F-4BEB-A366-32BF31479A91}" type="pres">
      <dgm:prSet presAssocID="{153C6224-4755-46BB-B609-146C58B266BE}" presName="parTransOne" presStyleCnt="0"/>
      <dgm:spPr/>
    </dgm:pt>
    <dgm:pt modelId="{92ACDF82-8D74-4F7F-B39B-BC091309538C}" type="pres">
      <dgm:prSet presAssocID="{153C6224-4755-46BB-B609-146C58B266BE}" presName="horzOne" presStyleCnt="0"/>
      <dgm:spPr/>
    </dgm:pt>
    <dgm:pt modelId="{B2B036C0-1D2E-4BDB-B5DE-BB0AB626E291}" type="pres">
      <dgm:prSet presAssocID="{B1502EA1-9E7F-4258-BA8A-8E9005AE81A9}" presName="vertTwo" presStyleCnt="0"/>
      <dgm:spPr/>
    </dgm:pt>
    <dgm:pt modelId="{4BD96DF3-C2B9-4A5A-B946-C3AD3824D913}" type="pres">
      <dgm:prSet presAssocID="{B1502EA1-9E7F-4258-BA8A-8E9005AE81A9}" presName="txTwo" presStyleLbl="node2" presStyleIdx="0" presStyleCnt="1" custScaleX="99009" custScaleY="57353" custLinFactNeighborX="276" custLinFactNeighborY="-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9AEA7D-FF38-4D1E-A0C2-F72D22CF407B}" type="pres">
      <dgm:prSet presAssocID="{B1502EA1-9E7F-4258-BA8A-8E9005AE81A9}" presName="horzTwo" presStyleCnt="0"/>
      <dgm:spPr/>
    </dgm:pt>
  </dgm:ptLst>
  <dgm:cxnLst>
    <dgm:cxn modelId="{81ECE63D-0C5E-4527-9C1F-6C207C994CA3}" srcId="{153C6224-4755-46BB-B609-146C58B266BE}" destId="{B1502EA1-9E7F-4258-BA8A-8E9005AE81A9}" srcOrd="0" destOrd="0" parTransId="{413E94F7-A367-42A1-9734-0BBBC9B3EBAB}" sibTransId="{04FF3DA9-8108-4173-853C-BB6E47D497A2}"/>
    <dgm:cxn modelId="{98953AFA-20AC-4856-9622-B24821605B55}" srcId="{C23A245A-8880-4394-8AE0-E368E746CCF3}" destId="{153C6224-4755-46BB-B609-146C58B266BE}" srcOrd="0" destOrd="0" parTransId="{3C3B6580-15CC-4115-9BEF-EC17ADAB73FF}" sibTransId="{F2E28480-5B07-4AFA-A48C-B68AB43740B2}"/>
    <dgm:cxn modelId="{A33EB626-B1DC-4997-A631-0F4B900ADC23}" type="presOf" srcId="{C23A245A-8880-4394-8AE0-E368E746CCF3}" destId="{9EF300CD-08F7-4441-B3E7-75F1FADC6473}" srcOrd="0" destOrd="0" presId="urn:microsoft.com/office/officeart/2005/8/layout/hierarchy4"/>
    <dgm:cxn modelId="{516F4043-5FAD-4355-A3DC-6D0C06E19210}" type="presOf" srcId="{B1502EA1-9E7F-4258-BA8A-8E9005AE81A9}" destId="{4BD96DF3-C2B9-4A5A-B946-C3AD3824D913}" srcOrd="0" destOrd="0" presId="urn:microsoft.com/office/officeart/2005/8/layout/hierarchy4"/>
    <dgm:cxn modelId="{D53BB37E-0609-4023-B63F-496FB4B69F59}" type="presOf" srcId="{153C6224-4755-46BB-B609-146C58B266BE}" destId="{30FB1490-933D-4F1A-BB91-51F607A7FF71}" srcOrd="0" destOrd="0" presId="urn:microsoft.com/office/officeart/2005/8/layout/hierarchy4"/>
    <dgm:cxn modelId="{B305ADE6-47C4-4B1E-8319-15B7F76F2990}" type="presParOf" srcId="{9EF300CD-08F7-4441-B3E7-75F1FADC6473}" destId="{8988A3EA-7BE4-498E-B96E-18404B8A607E}" srcOrd="0" destOrd="0" presId="urn:microsoft.com/office/officeart/2005/8/layout/hierarchy4"/>
    <dgm:cxn modelId="{31819B6F-EC01-4519-B840-28E6E91AFB36}" type="presParOf" srcId="{8988A3EA-7BE4-498E-B96E-18404B8A607E}" destId="{30FB1490-933D-4F1A-BB91-51F607A7FF71}" srcOrd="0" destOrd="0" presId="urn:microsoft.com/office/officeart/2005/8/layout/hierarchy4"/>
    <dgm:cxn modelId="{1592F99D-8C88-4CB1-B559-2AC90254466B}" type="presParOf" srcId="{8988A3EA-7BE4-498E-B96E-18404B8A607E}" destId="{5A355518-B87F-4BEB-A366-32BF31479A91}" srcOrd="1" destOrd="0" presId="urn:microsoft.com/office/officeart/2005/8/layout/hierarchy4"/>
    <dgm:cxn modelId="{A8AE1BCB-1945-4752-B348-5AAAE6FD68AD}" type="presParOf" srcId="{8988A3EA-7BE4-498E-B96E-18404B8A607E}" destId="{92ACDF82-8D74-4F7F-B39B-BC091309538C}" srcOrd="2" destOrd="0" presId="urn:microsoft.com/office/officeart/2005/8/layout/hierarchy4"/>
    <dgm:cxn modelId="{0EFDAE7F-0BA2-4715-A0AA-1AFFFEB18A36}" type="presParOf" srcId="{92ACDF82-8D74-4F7F-B39B-BC091309538C}" destId="{B2B036C0-1D2E-4BDB-B5DE-BB0AB626E291}" srcOrd="0" destOrd="0" presId="urn:microsoft.com/office/officeart/2005/8/layout/hierarchy4"/>
    <dgm:cxn modelId="{29A138A9-374F-47A8-B290-18D661CDBF66}" type="presParOf" srcId="{B2B036C0-1D2E-4BDB-B5DE-BB0AB626E291}" destId="{4BD96DF3-C2B9-4A5A-B946-C3AD3824D913}" srcOrd="0" destOrd="0" presId="urn:microsoft.com/office/officeart/2005/8/layout/hierarchy4"/>
    <dgm:cxn modelId="{6BBE7527-AC62-4A7A-B99F-8A8AE42E52D2}" type="presParOf" srcId="{B2B036C0-1D2E-4BDB-B5DE-BB0AB626E291}" destId="{809AEA7D-FF38-4D1E-A0C2-F72D22CF407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36DD03-6F59-447F-B493-B8BB4713AF08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+mj-lt"/>
            </a:rPr>
            <a:t>Предложенный на рассмотрение Собрания  депутатов Огневского сельского поселения проект бюджета Огневского сельского поселения на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2021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-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2023 годы </a:t>
          </a:r>
          <a:r>
            <a:rPr lang="ru-RU" sz="1200" dirty="0" smtClean="0">
              <a:solidFill>
                <a:schemeClr val="tx1"/>
              </a:solidFill>
            </a:rPr>
            <a:t>подготовлен в соответствии  со статьей 184.2 Бюджетного кодекса РФ, с главой 5 Положения «Об утверждении положения о бюджетном процессе в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Огневском</a:t>
          </a:r>
          <a:r>
            <a:rPr lang="ru-RU" sz="1200" dirty="0" smtClean="0">
              <a:solidFill>
                <a:schemeClr val="tx1"/>
              </a:solidFill>
            </a:rPr>
            <a:t> сельском поселении», утвержденного решением Собрания депутатов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Огневского</a:t>
          </a:r>
          <a:r>
            <a:rPr lang="ru-RU" sz="1200" dirty="0" smtClean="0">
              <a:solidFill>
                <a:schemeClr val="tx1"/>
              </a:solidFill>
            </a:rPr>
            <a:t> сельского поселения от 7 сентября 2007 года № 70, Порядком составления проекта бюджета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dirty="0" smtClean="0">
              <a:solidFill>
                <a:schemeClr val="tx1"/>
              </a:solidFill>
            </a:rPr>
            <a:t>сельского поселения на </a:t>
          </a:r>
          <a:r>
            <a:rPr lang="ru-RU" sz="1200" dirty="0" smtClean="0">
              <a:solidFill>
                <a:schemeClr val="tx1"/>
              </a:solidFill>
            </a:rPr>
            <a:t>2021 </a:t>
          </a:r>
          <a:r>
            <a:rPr lang="ru-RU" sz="1200" dirty="0" smtClean="0">
              <a:solidFill>
                <a:schemeClr val="tx1"/>
              </a:solidFill>
            </a:rPr>
            <a:t>год и на плановый период </a:t>
          </a:r>
          <a:r>
            <a:rPr lang="ru-RU" sz="1200" dirty="0" smtClean="0">
              <a:solidFill>
                <a:schemeClr val="tx1"/>
              </a:solidFill>
            </a:rPr>
            <a:t>2022 и 2023 </a:t>
          </a:r>
          <a:r>
            <a:rPr lang="ru-RU" sz="1200" dirty="0" smtClean="0">
              <a:solidFill>
                <a:schemeClr val="tx1"/>
              </a:solidFill>
            </a:rPr>
            <a:t>годов, утвержденного Постановлением Администрации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dirty="0" smtClean="0">
              <a:solidFill>
                <a:schemeClr val="tx1"/>
              </a:solidFill>
            </a:rPr>
            <a:t>сельского </a:t>
          </a:r>
          <a:r>
            <a:rPr lang="ru-RU" sz="1200" smtClean="0">
              <a:solidFill>
                <a:schemeClr val="tx1"/>
              </a:solidFill>
            </a:rPr>
            <a:t>поселения </a:t>
          </a:r>
          <a:r>
            <a:rPr lang="ru-RU" sz="1200" smtClean="0">
              <a:solidFill>
                <a:schemeClr val="tx1"/>
              </a:solidFill>
            </a:rPr>
            <a:t> 18 июня 2020 года </a:t>
          </a:r>
          <a:r>
            <a:rPr lang="ru-RU" sz="1200" smtClean="0">
              <a:solidFill>
                <a:schemeClr val="tx1"/>
              </a:solidFill>
            </a:rPr>
            <a:t>№ </a:t>
          </a:r>
          <a:r>
            <a:rPr lang="ru-RU" sz="1200" smtClean="0">
              <a:solidFill>
                <a:schemeClr val="tx1"/>
              </a:solidFill>
            </a:rPr>
            <a:t>25 «Об </a:t>
          </a:r>
          <a:r>
            <a:rPr lang="ru-RU" sz="1200" dirty="0" smtClean="0">
              <a:solidFill>
                <a:schemeClr val="tx1"/>
              </a:solidFill>
            </a:rPr>
            <a:t>утверждении Порядка составления проекта бюджета </a:t>
          </a:r>
          <a:r>
            <a:rPr lang="ru-RU" sz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dirty="0" smtClean="0">
              <a:solidFill>
                <a:schemeClr val="tx1"/>
              </a:solidFill>
            </a:rPr>
            <a:t>сельского поселения на </a:t>
          </a:r>
          <a:r>
            <a:rPr lang="ru-RU" sz="1200" dirty="0" smtClean="0">
              <a:solidFill>
                <a:schemeClr val="tx1"/>
              </a:solidFill>
            </a:rPr>
            <a:t>2021 </a:t>
          </a:r>
          <a:r>
            <a:rPr lang="ru-RU" sz="1200" dirty="0" smtClean="0">
              <a:solidFill>
                <a:schemeClr val="tx1"/>
              </a:solidFill>
            </a:rPr>
            <a:t>год и на плановый период </a:t>
          </a:r>
          <a:r>
            <a:rPr lang="ru-RU" sz="1200" dirty="0" smtClean="0">
              <a:solidFill>
                <a:schemeClr val="tx1"/>
              </a:solidFill>
            </a:rPr>
            <a:t>2022 </a:t>
          </a:r>
          <a:r>
            <a:rPr lang="ru-RU" sz="1200" dirty="0" smtClean="0">
              <a:solidFill>
                <a:schemeClr val="tx1"/>
              </a:solidFill>
            </a:rPr>
            <a:t>и </a:t>
          </a:r>
          <a:r>
            <a:rPr lang="ru-RU" sz="1200" dirty="0" smtClean="0">
              <a:solidFill>
                <a:schemeClr val="tx1"/>
              </a:solidFill>
            </a:rPr>
            <a:t>2023 </a:t>
          </a:r>
          <a:r>
            <a:rPr lang="ru-RU" sz="1200" dirty="0" smtClean="0">
              <a:solidFill>
                <a:schemeClr val="tx1"/>
              </a:solidFill>
            </a:rPr>
            <a:t>годов».</a:t>
          </a:r>
          <a:endParaRPr lang="ru-RU" sz="1200" dirty="0">
            <a:solidFill>
              <a:schemeClr val="tx1"/>
            </a:solidFill>
            <a:latin typeface="+mj-lt"/>
          </a:endParaRPr>
        </a:p>
      </dgm:t>
    </dgm:pt>
    <dgm:pt modelId="{6CB0D2DE-FF09-4CA3-8CDD-C92A692AD7F5}" type="parTrans" cxnId="{6D456A7D-C510-4D9B-8994-5179BC25BE53}">
      <dgm:prSet/>
      <dgm:spPr/>
      <dgm:t>
        <a:bodyPr/>
        <a:lstStyle/>
        <a:p>
          <a:endParaRPr lang="ru-RU"/>
        </a:p>
      </dgm:t>
    </dgm:pt>
    <dgm:pt modelId="{2010BD2F-91CF-437B-BE3D-7E626B614706}" type="sibTrans" cxnId="{6D456A7D-C510-4D9B-8994-5179BC25BE53}">
      <dgm:prSet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FB36E-F919-44F2-9F57-F9E72F54E23F}" type="pres">
      <dgm:prSet presAssocID="{3236DD03-6F59-447F-B493-B8BB4713AF08}" presName="parTxOnly" presStyleLbl="node1" presStyleIdx="0" presStyleCnt="1" custScaleY="103052" custLinFactNeighborX="3282" custLinFactNeighborY="-28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C2A638-20FD-48E5-8EFA-B1D76E5C412B}" type="presOf" srcId="{B106739E-2F3B-4B4D-A193-9ECF6642E2A1}" destId="{A7F772A5-65DC-46AF-B29E-C756F4858BD1}" srcOrd="0" destOrd="0" presId="urn:microsoft.com/office/officeart/2005/8/layout/chevron1"/>
    <dgm:cxn modelId="{CD90B874-75AB-4FB1-998D-B7917463E097}" type="presOf" srcId="{3236DD03-6F59-447F-B493-B8BB4713AF08}" destId="{C29FB36E-F919-44F2-9F57-F9E72F54E23F}" srcOrd="0" destOrd="0" presId="urn:microsoft.com/office/officeart/2005/8/layout/chevron1"/>
    <dgm:cxn modelId="{6D456A7D-C510-4D9B-8994-5179BC25BE53}" srcId="{B106739E-2F3B-4B4D-A193-9ECF6642E2A1}" destId="{3236DD03-6F59-447F-B493-B8BB4713AF08}" srcOrd="0" destOrd="0" parTransId="{6CB0D2DE-FF09-4CA3-8CDD-C92A692AD7F5}" sibTransId="{2010BD2F-91CF-437B-BE3D-7E626B614706}"/>
    <dgm:cxn modelId="{2497006B-530B-40F4-AE66-BC498CD3A9E2}" type="presParOf" srcId="{A7F772A5-65DC-46AF-B29E-C756F4858BD1}" destId="{C29FB36E-F919-44F2-9F57-F9E72F54E23F}" srcOrd="0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6CF33-53F6-4D89-80DD-0795C226D64E}">
      <dsp:nvSpPr>
        <dsp:cNvPr id="0" name=""/>
        <dsp:cNvSpPr/>
      </dsp:nvSpPr>
      <dsp:spPr>
        <a:xfrm>
          <a:off x="0" y="0"/>
          <a:ext cx="8928992" cy="7300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формирование устойчивой доходной базы</a:t>
          </a:r>
          <a:endParaRPr lang="ru-RU" sz="2000" b="1" kern="1200" dirty="0">
            <a:latin typeface="+mj-lt"/>
          </a:endParaRPr>
        </a:p>
      </dsp:txBody>
      <dsp:txXfrm>
        <a:off x="35640" y="35640"/>
        <a:ext cx="8857712" cy="658800"/>
      </dsp:txXfrm>
    </dsp:sp>
    <dsp:sp modelId="{7F1C587B-6A61-4F52-AC64-B359CF029974}">
      <dsp:nvSpPr>
        <dsp:cNvPr id="0" name=""/>
        <dsp:cNvSpPr/>
      </dsp:nvSpPr>
      <dsp:spPr>
        <a:xfrm>
          <a:off x="0" y="855635"/>
          <a:ext cx="8928992" cy="7300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обеспечение сбалансированности бюджета</a:t>
          </a:r>
          <a:endParaRPr lang="ru-RU" sz="2000" b="1" kern="1200" dirty="0">
            <a:latin typeface="+mj-lt"/>
          </a:endParaRPr>
        </a:p>
      </dsp:txBody>
      <dsp:txXfrm>
        <a:off x="35640" y="891275"/>
        <a:ext cx="8857712" cy="658800"/>
      </dsp:txXfrm>
    </dsp:sp>
    <dsp:sp modelId="{F08A066F-46D6-42E7-A99F-B7E9DE3C7615}">
      <dsp:nvSpPr>
        <dsp:cNvPr id="0" name=""/>
        <dsp:cNvSpPr/>
      </dsp:nvSpPr>
      <dsp:spPr>
        <a:xfrm>
          <a:off x="0" y="1698035"/>
          <a:ext cx="8928992" cy="7300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обеспечение взвешенной долговой политики</a:t>
          </a:r>
          <a:endParaRPr lang="ru-RU" sz="2000" b="1" kern="1200" dirty="0">
            <a:latin typeface="+mj-lt"/>
          </a:endParaRPr>
        </a:p>
      </dsp:txBody>
      <dsp:txXfrm>
        <a:off x="35640" y="1733675"/>
        <a:ext cx="8857712" cy="658800"/>
      </dsp:txXfrm>
    </dsp:sp>
    <dsp:sp modelId="{7504768B-59AB-48E1-B6CA-92F39335542F}">
      <dsp:nvSpPr>
        <dsp:cNvPr id="0" name=""/>
        <dsp:cNvSpPr/>
      </dsp:nvSpPr>
      <dsp:spPr>
        <a:xfrm>
          <a:off x="0" y="2540436"/>
          <a:ext cx="8928992" cy="7300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программно-целевой метод бюджетного планирования</a:t>
          </a:r>
          <a:endParaRPr lang="ru-RU" sz="2000" b="1" kern="1200" dirty="0">
            <a:latin typeface="+mj-lt"/>
          </a:endParaRPr>
        </a:p>
      </dsp:txBody>
      <dsp:txXfrm>
        <a:off x="35640" y="2576076"/>
        <a:ext cx="8857712" cy="658800"/>
      </dsp:txXfrm>
    </dsp:sp>
    <dsp:sp modelId="{3BAD8F9E-37F8-476A-B550-908E07562442}">
      <dsp:nvSpPr>
        <dsp:cNvPr id="0" name=""/>
        <dsp:cNvSpPr/>
      </dsp:nvSpPr>
      <dsp:spPr>
        <a:xfrm>
          <a:off x="0" y="3382836"/>
          <a:ext cx="8928992" cy="7300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обеспечение в полном объеме социальных обязательств</a:t>
          </a:r>
          <a:endParaRPr lang="ru-RU" sz="2000" b="1" kern="1200" dirty="0">
            <a:latin typeface="+mj-lt"/>
          </a:endParaRPr>
        </a:p>
      </dsp:txBody>
      <dsp:txXfrm>
        <a:off x="35640" y="3418476"/>
        <a:ext cx="8857712" cy="658800"/>
      </dsp:txXfrm>
    </dsp:sp>
    <dsp:sp modelId="{9F991083-D427-4D6F-8E9C-5C11A4E6B992}">
      <dsp:nvSpPr>
        <dsp:cNvPr id="0" name=""/>
        <dsp:cNvSpPr/>
      </dsp:nvSpPr>
      <dsp:spPr>
        <a:xfrm>
          <a:off x="0" y="4225236"/>
          <a:ext cx="8928992" cy="7300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j-lt"/>
            </a:rPr>
            <a:t>повышение прозрачности и открытости бюджетного процесса</a:t>
          </a:r>
          <a:endParaRPr lang="ru-RU" sz="2000" b="1" kern="1200" dirty="0">
            <a:latin typeface="+mj-lt"/>
          </a:endParaRPr>
        </a:p>
      </dsp:txBody>
      <dsp:txXfrm>
        <a:off x="35640" y="4260876"/>
        <a:ext cx="8857712" cy="658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464F7-E469-4E7F-9458-B0D0895D2BAB}">
      <dsp:nvSpPr>
        <dsp:cNvPr id="0" name=""/>
        <dsp:cNvSpPr/>
      </dsp:nvSpPr>
      <dsp:spPr>
        <a:xfrm>
          <a:off x="611568" y="99938"/>
          <a:ext cx="3004865" cy="502204"/>
        </a:xfrm>
        <a:prstGeom prst="roundRect">
          <a:avLst/>
        </a:prstGeom>
        <a:gradFill rotWithShape="1">
          <a:gsLst>
            <a:gs pos="0">
              <a:schemeClr val="accent3">
                <a:tint val="43000"/>
                <a:satMod val="165000"/>
              </a:schemeClr>
            </a:gs>
            <a:gs pos="55000">
              <a:schemeClr val="accent3">
                <a:tint val="83000"/>
                <a:satMod val="155000"/>
              </a:schemeClr>
            </a:gs>
            <a:gs pos="100000">
              <a:schemeClr val="accent3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+mj-lt"/>
            </a:rPr>
            <a:t>сокращения недоимки</a:t>
          </a:r>
          <a:endParaRPr lang="ru-RU" sz="1700" b="1" kern="1200" dirty="0">
            <a:latin typeface="+mj-lt"/>
          </a:endParaRPr>
        </a:p>
      </dsp:txBody>
      <dsp:txXfrm>
        <a:off x="636084" y="124454"/>
        <a:ext cx="2955833" cy="453172"/>
      </dsp:txXfrm>
    </dsp:sp>
    <dsp:sp modelId="{A1569ACB-8B18-4210-8C3D-AFA6CC689D6E}">
      <dsp:nvSpPr>
        <dsp:cNvPr id="0" name=""/>
        <dsp:cNvSpPr/>
      </dsp:nvSpPr>
      <dsp:spPr>
        <a:xfrm>
          <a:off x="179523" y="780576"/>
          <a:ext cx="4288672" cy="909476"/>
        </a:xfrm>
        <a:prstGeom prst="roundRect">
          <a:avLst/>
        </a:prstGeom>
        <a:gradFill rotWithShape="1">
          <a:gsLst>
            <a:gs pos="0">
              <a:schemeClr val="accent5">
                <a:tint val="43000"/>
                <a:satMod val="165000"/>
              </a:schemeClr>
            </a:gs>
            <a:gs pos="55000">
              <a:schemeClr val="accent5">
                <a:tint val="83000"/>
                <a:satMod val="155000"/>
              </a:schemeClr>
            </a:gs>
            <a:gs pos="100000">
              <a:schemeClr val="accent5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+mj-lt"/>
            </a:rPr>
            <a:t>роста</a:t>
          </a:r>
          <a:r>
            <a:rPr lang="ru-RU" sz="1800" b="1" kern="1200" dirty="0" smtClean="0">
              <a:latin typeface="+mj-lt"/>
            </a:rPr>
            <a:t> прибыли прибыльных организаций</a:t>
          </a:r>
          <a:endParaRPr lang="ru-RU" sz="1800" b="1" kern="1200" dirty="0">
            <a:latin typeface="+mj-lt"/>
          </a:endParaRPr>
        </a:p>
      </dsp:txBody>
      <dsp:txXfrm>
        <a:off x="223920" y="824973"/>
        <a:ext cx="4199878" cy="820682"/>
      </dsp:txXfrm>
    </dsp:sp>
    <dsp:sp modelId="{581287EC-435B-42DE-8B81-971CFF6FEFDD}">
      <dsp:nvSpPr>
        <dsp:cNvPr id="0" name=""/>
        <dsp:cNvSpPr/>
      </dsp:nvSpPr>
      <dsp:spPr>
        <a:xfrm>
          <a:off x="4785784" y="99938"/>
          <a:ext cx="3565733" cy="923082"/>
        </a:xfrm>
        <a:prstGeom prst="roundRect">
          <a:avLst/>
        </a:prstGeom>
        <a:gradFill rotWithShape="1">
          <a:gsLst>
            <a:gs pos="0">
              <a:schemeClr val="accent6">
                <a:tint val="43000"/>
                <a:satMod val="165000"/>
              </a:schemeClr>
            </a:gs>
            <a:gs pos="55000">
              <a:schemeClr val="accent6">
                <a:tint val="83000"/>
                <a:satMod val="155000"/>
              </a:schemeClr>
            </a:gs>
            <a:gs pos="100000">
              <a:schemeClr val="accent6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+mj-lt"/>
            </a:rPr>
            <a:t>повышения производительности труда</a:t>
          </a:r>
          <a:endParaRPr lang="ru-RU" sz="1800" b="1" kern="1200" dirty="0">
            <a:latin typeface="+mj-lt"/>
          </a:endParaRPr>
        </a:p>
      </dsp:txBody>
      <dsp:txXfrm>
        <a:off x="4830845" y="144999"/>
        <a:ext cx="3475611" cy="832960"/>
      </dsp:txXfrm>
    </dsp:sp>
    <dsp:sp modelId="{663BFBA2-14D8-46DF-84A7-50B382A1B600}">
      <dsp:nvSpPr>
        <dsp:cNvPr id="0" name=""/>
        <dsp:cNvSpPr/>
      </dsp:nvSpPr>
      <dsp:spPr>
        <a:xfrm>
          <a:off x="251510" y="1850148"/>
          <a:ext cx="3779089" cy="2214871"/>
        </a:xfrm>
        <a:prstGeom prst="roundRect">
          <a:avLst/>
        </a:prstGeom>
        <a:gradFill rotWithShape="1">
          <a:gsLst>
            <a:gs pos="0">
              <a:schemeClr val="accent2">
                <a:tint val="43000"/>
                <a:satMod val="165000"/>
              </a:schemeClr>
            </a:gs>
            <a:gs pos="55000">
              <a:schemeClr val="accent2">
                <a:tint val="83000"/>
                <a:satMod val="155000"/>
              </a:schemeClr>
            </a:gs>
            <a:gs pos="100000">
              <a:schemeClr val="accent2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благоприятных условий для осуществления предпринимательской и инвестиционной деятельности как основного источника обеспечения </a:t>
          </a:r>
          <a:r>
            <a:rPr lang="ru-RU" sz="1800" b="1" i="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наполняемости</a:t>
          </a: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бюджета</a:t>
          </a:r>
          <a:endParaRPr lang="ru-RU" sz="18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9631" y="1958269"/>
        <a:ext cx="3562847" cy="1998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371DB-8B5A-4E30-AB0A-C9514C78372A}">
      <dsp:nvSpPr>
        <dsp:cNvPr id="0" name=""/>
        <dsp:cNvSpPr/>
      </dsp:nvSpPr>
      <dsp:spPr>
        <a:xfrm>
          <a:off x="0" y="393804"/>
          <a:ext cx="8928992" cy="129285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+mj-lt"/>
            </a:rPr>
            <a:t>предоставление качественных муниципальных услуг на основе целей и задач, определенных указами Президента Российской Федерации,  Стратегией социально-экономического развития Ростовской области на период до 2020 года</a:t>
          </a:r>
          <a:endParaRPr lang="ru-RU" sz="1900" b="1" kern="1200" dirty="0">
            <a:latin typeface="+mj-lt"/>
          </a:endParaRPr>
        </a:p>
      </dsp:txBody>
      <dsp:txXfrm>
        <a:off x="63112" y="456916"/>
        <a:ext cx="8802768" cy="1166626"/>
      </dsp:txXfrm>
    </dsp:sp>
    <dsp:sp modelId="{4518F86E-D2A4-4A6D-9464-49F6650C04AD}">
      <dsp:nvSpPr>
        <dsp:cNvPr id="0" name=""/>
        <dsp:cNvSpPr/>
      </dsp:nvSpPr>
      <dsp:spPr>
        <a:xfrm>
          <a:off x="0" y="1873854"/>
          <a:ext cx="8928992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обеспечение реализации Указов Президента Российской Федерации от 07.05.2012 № 597-602, 606, от 01.06.2012 № 761, от 28.12.2012 № 1688 (далее – указы Президента Российской Федерации)</a:t>
          </a:r>
          <a:endParaRPr lang="ru-RU" sz="1900" b="1" kern="1200" dirty="0">
            <a:latin typeface="+mj-lt"/>
          </a:endParaRPr>
        </a:p>
      </dsp:txBody>
      <dsp:txXfrm>
        <a:off x="63112" y="1936966"/>
        <a:ext cx="8802768" cy="1166626"/>
      </dsp:txXfrm>
    </dsp:sp>
    <dsp:sp modelId="{767BD48F-2CD1-49CA-A1FE-7830233F5E26}">
      <dsp:nvSpPr>
        <dsp:cNvPr id="0" name=""/>
        <dsp:cNvSpPr/>
      </dsp:nvSpPr>
      <dsp:spPr>
        <a:xfrm>
          <a:off x="0" y="3353905"/>
          <a:ext cx="8928992" cy="129285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+mj-lt"/>
            </a:rPr>
            <a:t>расходы на оплату коммунальных услуг по муниципальным учреждениям и органам  местного самоуправления рассчитаны в соответствии с лимитами потребления ТЭР</a:t>
          </a:r>
          <a:endParaRPr lang="ru-RU" sz="1900" b="1" kern="1200" dirty="0">
            <a:latin typeface="+mj-lt"/>
          </a:endParaRPr>
        </a:p>
      </dsp:txBody>
      <dsp:txXfrm>
        <a:off x="63112" y="3417017"/>
        <a:ext cx="8802768" cy="11666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43201-7710-428F-9F1D-E02FEF0F8766}">
      <dsp:nvSpPr>
        <dsp:cNvPr id="0" name=""/>
        <dsp:cNvSpPr/>
      </dsp:nvSpPr>
      <dsp:spPr>
        <a:xfrm>
          <a:off x="0" y="243407"/>
          <a:ext cx="8856984" cy="1216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baseline="0" dirty="0" smtClean="0">
              <a:latin typeface="Times New Roman" panose="02020603050405020304" pitchFamily="18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</a:t>
          </a:r>
          <a:endParaRPr lang="ru-RU" sz="1500" b="1" kern="1200" baseline="0" dirty="0">
            <a:latin typeface="Times New Roman" panose="02020603050405020304" pitchFamily="18" charset="0"/>
            <a:cs typeface="Arial" pitchFamily="34" charset="0"/>
          </a:endParaRPr>
        </a:p>
      </dsp:txBody>
      <dsp:txXfrm>
        <a:off x="59399" y="302806"/>
        <a:ext cx="8738186" cy="1098002"/>
      </dsp:txXfrm>
    </dsp:sp>
    <dsp:sp modelId="{E45064A1-1B1F-4F42-915F-DF7968CF9BB5}">
      <dsp:nvSpPr>
        <dsp:cNvPr id="0" name=""/>
        <dsp:cNvSpPr/>
      </dsp:nvSpPr>
      <dsp:spPr>
        <a:xfrm>
          <a:off x="0" y="2091900"/>
          <a:ext cx="8856984" cy="12168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baseline="0" dirty="0" err="1" smtClean="0">
              <a:latin typeface="Times New Roman" panose="02020603050405020304" pitchFamily="18" charset="0"/>
              <a:cs typeface="Arial" pitchFamily="34" charset="0"/>
            </a:rPr>
            <a:t>Ссохранение</a:t>
          </a:r>
          <a:r>
            <a:rPr lang="ru-RU" sz="1500" b="1" kern="1200" baseline="0" dirty="0" smtClean="0">
              <a:latin typeface="Times New Roman" panose="02020603050405020304" pitchFamily="18" charset="0"/>
              <a:cs typeface="Arial" pitchFamily="34" charset="0"/>
            </a:rPr>
            <a:t> в 2020 году достигнутых показателей, установленных Указами Президента Российской Федерации от 07.05.2012 № 597 – 602, 606, от 01.06.2012 № 761, от 28.12.2012 № 1688 (далее – указы Президента Российской Федерации)</a:t>
          </a:r>
        </a:p>
      </dsp:txBody>
      <dsp:txXfrm>
        <a:off x="59399" y="2151299"/>
        <a:ext cx="8738186" cy="1098002"/>
      </dsp:txXfrm>
    </dsp:sp>
    <dsp:sp modelId="{233F583E-4095-4413-9CAB-39C225160358}">
      <dsp:nvSpPr>
        <dsp:cNvPr id="0" name=""/>
        <dsp:cNvSpPr/>
      </dsp:nvSpPr>
      <dsp:spPr>
        <a:xfrm>
          <a:off x="0" y="3495900"/>
          <a:ext cx="8856984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соответствии с принятым Федеральным </a:t>
          </a:r>
          <a:r>
            <a:rPr lang="ru-RU" sz="1400" kern="1200" dirty="0" smtClean="0">
              <a:hlinkClick xmlns:r="http://schemas.openxmlformats.org/officeDocument/2006/relationships" r:id="rId1"/>
            </a:rPr>
            <a:t>законом</a:t>
          </a:r>
          <a:r>
            <a:rPr lang="ru-RU" sz="1400" kern="1200" dirty="0" smtClean="0"/>
            <a:t> от 19.12.2016 № 460-ФЗ «О внесении изменения в статью 1 Федерального закона «О минимальном размере оплаты труда » будет предусмотрено повышение расходов </a:t>
          </a:r>
          <a:br>
            <a:rPr lang="ru-RU" sz="1400" kern="1200" dirty="0" smtClean="0"/>
          </a:br>
          <a:r>
            <a:rPr lang="ru-RU" sz="1400" kern="1200" dirty="0" smtClean="0"/>
            <a:t>на заработную плату низкооплачиваемых работников в связи с ее доведением </a:t>
          </a:r>
          <a:br>
            <a:rPr lang="ru-RU" sz="1400" kern="1200" dirty="0" smtClean="0"/>
          </a:br>
          <a:r>
            <a:rPr lang="ru-RU" sz="1400" kern="1200" dirty="0" smtClean="0"/>
            <a:t>до минимального размера оплаты труда</a:t>
          </a:r>
          <a:endParaRPr lang="ru-RU" sz="1400" kern="1200" dirty="0"/>
        </a:p>
      </dsp:txBody>
      <dsp:txXfrm>
        <a:off x="59399" y="3555299"/>
        <a:ext cx="8738186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B1490-933D-4F1A-BB91-51F607A7FF71}">
      <dsp:nvSpPr>
        <dsp:cNvPr id="0" name=""/>
        <dsp:cNvSpPr/>
      </dsp:nvSpPr>
      <dsp:spPr>
        <a:xfrm>
          <a:off x="0" y="288033"/>
          <a:ext cx="8770780" cy="29373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1000"/>
                <a:satMod val="255000"/>
              </a:schemeClr>
            </a:gs>
            <a:gs pos="55000">
              <a:schemeClr val="accent2">
                <a:tint val="12000"/>
                <a:satMod val="255000"/>
              </a:schemeClr>
            </a:gs>
            <a:gs pos="100000">
              <a:schemeClr val="accent2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000" b="0" kern="1200" dirty="0" smtClean="0">
            <a:solidFill>
              <a:schemeClr val="tx1"/>
            </a:solidFill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2021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1664,2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2022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2023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году – 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2500,0тыс</a:t>
          </a:r>
          <a:r>
            <a:rPr lang="ru-RU" sz="20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. рублей.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>
            <a:solidFill>
              <a:schemeClr val="tx1"/>
            </a:solidFill>
          </a:endParaRPr>
        </a:p>
      </dsp:txBody>
      <dsp:txXfrm>
        <a:off x="86033" y="374066"/>
        <a:ext cx="8598714" cy="2765309"/>
      </dsp:txXfrm>
    </dsp:sp>
    <dsp:sp modelId="{4BD96DF3-C2B9-4A5A-B946-C3AD3824D913}">
      <dsp:nvSpPr>
        <dsp:cNvPr id="0" name=""/>
        <dsp:cNvSpPr/>
      </dsp:nvSpPr>
      <dsp:spPr>
        <a:xfrm>
          <a:off x="71999" y="3240356"/>
          <a:ext cx="8689422" cy="26545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baseline="0" dirty="0" smtClean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и автономными учреждениями культуры в </a:t>
          </a:r>
          <a:r>
            <a:rPr lang="ru-RU" sz="1600" b="1" kern="1200" dirty="0" smtClean="0">
              <a:latin typeface="+mj-lt"/>
              <a:cs typeface="Times New Roman" pitchFamily="18" charset="0"/>
            </a:rPr>
            <a:t> </a:t>
          </a:r>
          <a:r>
            <a:rPr lang="ru-RU" sz="1600" b="1" kern="120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2021 </a:t>
          </a:r>
          <a:r>
            <a:rPr lang="ru-RU" sz="1600" b="1" kern="120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году</a:t>
          </a:r>
          <a:r>
            <a:rPr lang="ru-RU" sz="1600" b="1" kern="120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 – 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1664,2 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  <a:r>
            <a:rPr lang="ru-RU" sz="1600" b="1" i="0" kern="120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,     </a:t>
          </a:r>
          <a:r>
            <a:rPr lang="ru-RU" sz="1600" b="1" i="0" kern="120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i="0" kern="120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2022 </a:t>
          </a:r>
          <a:r>
            <a:rPr lang="ru-RU" sz="1600" b="1" i="0" kern="120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году</a:t>
          </a:r>
          <a:r>
            <a:rPr lang="ru-RU" sz="1600" b="1" i="0" kern="120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 – 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 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тыс. рублей, </a:t>
          </a:r>
          <a:endParaRPr lang="ru-RU" sz="1600" b="1" i="0" kern="1200" baseline="0" dirty="0" smtClean="0">
            <a:solidFill>
              <a:srgbClr val="0070C0"/>
            </a:solidFill>
            <a:latin typeface="+mj-lt"/>
            <a:cs typeface="Times New Roman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i="0" kern="1200" baseline="0" dirty="0" smtClean="0">
              <a:solidFill>
                <a:srgbClr val="C00000"/>
              </a:solidFill>
              <a:latin typeface="+mj-lt"/>
              <a:cs typeface="Times New Roman" pitchFamily="18" charset="0"/>
            </a:rPr>
            <a:t>2023году </a:t>
          </a:r>
          <a:r>
            <a:rPr lang="ru-RU" sz="1600" b="1" i="0" kern="1200" baseline="0" dirty="0" smtClean="0">
              <a:solidFill>
                <a:srgbClr val="0070C0"/>
              </a:solidFill>
              <a:latin typeface="+mj-lt"/>
              <a:cs typeface="Times New Roman" pitchFamily="18" charset="0"/>
            </a:rPr>
            <a:t>– 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2500,0тыс</a:t>
          </a:r>
          <a:r>
            <a:rPr lang="ru-RU" sz="1600" b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. рублей.</a:t>
          </a:r>
          <a:endParaRPr lang="ru-RU" sz="1600" b="1" i="0" kern="1200" baseline="0" dirty="0" smtClean="0">
            <a:solidFill>
              <a:srgbClr val="0070C0"/>
            </a:solidFill>
            <a:latin typeface="+mj-lt"/>
            <a:cs typeface="Times New Roman" pitchFamily="18" charset="0"/>
          </a:endParaRPr>
        </a:p>
      </dsp:txBody>
      <dsp:txXfrm>
        <a:off x="149748" y="3318105"/>
        <a:ext cx="8533924" cy="24990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FB36E-F919-44F2-9F57-F9E72F54E23F}">
      <dsp:nvSpPr>
        <dsp:cNvPr id="0" name=""/>
        <dsp:cNvSpPr/>
      </dsp:nvSpPr>
      <dsp:spPr>
        <a:xfrm>
          <a:off x="0" y="199490"/>
          <a:ext cx="7786742" cy="320975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+mj-lt"/>
            </a:rPr>
            <a:t>Предложенный на рассмотрение Собрания  депутатов Огневского сельского поселения проект бюджета Огневского сельского поселения на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2021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-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2023 годы </a:t>
          </a:r>
          <a:r>
            <a:rPr lang="ru-RU" sz="1200" kern="1200" dirty="0" smtClean="0">
              <a:solidFill>
                <a:schemeClr val="tx1"/>
              </a:solidFill>
            </a:rPr>
            <a:t>подготовлен в соответствии  со статьей 184.2 Бюджетного кодекса РФ, с главой 5 Положения «Об утверждении положения о бюджетном процессе в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Огневском</a:t>
          </a:r>
          <a:r>
            <a:rPr lang="ru-RU" sz="1200" kern="1200" dirty="0" smtClean="0">
              <a:solidFill>
                <a:schemeClr val="tx1"/>
              </a:solidFill>
            </a:rPr>
            <a:t> сельском поселении», утвержденного решением Собрания депутатов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Огневского</a:t>
          </a:r>
          <a:r>
            <a:rPr lang="ru-RU" sz="1200" kern="1200" dirty="0" smtClean="0">
              <a:solidFill>
                <a:schemeClr val="tx1"/>
              </a:solidFill>
            </a:rPr>
            <a:t> сельского поселения от 7 сентября 2007 года № 70, Порядком составления проекта бюджета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kern="1200" dirty="0" smtClean="0">
              <a:solidFill>
                <a:schemeClr val="tx1"/>
              </a:solidFill>
            </a:rPr>
            <a:t>сельского поселения на </a:t>
          </a:r>
          <a:r>
            <a:rPr lang="ru-RU" sz="1200" kern="1200" dirty="0" smtClean="0">
              <a:solidFill>
                <a:schemeClr val="tx1"/>
              </a:solidFill>
            </a:rPr>
            <a:t>2021 </a:t>
          </a:r>
          <a:r>
            <a:rPr lang="ru-RU" sz="1200" kern="1200" dirty="0" smtClean="0">
              <a:solidFill>
                <a:schemeClr val="tx1"/>
              </a:solidFill>
            </a:rPr>
            <a:t>год и на плановый период </a:t>
          </a:r>
          <a:r>
            <a:rPr lang="ru-RU" sz="1200" kern="1200" dirty="0" smtClean="0">
              <a:solidFill>
                <a:schemeClr val="tx1"/>
              </a:solidFill>
            </a:rPr>
            <a:t>2022 и 2023 </a:t>
          </a:r>
          <a:r>
            <a:rPr lang="ru-RU" sz="1200" kern="1200" dirty="0" smtClean="0">
              <a:solidFill>
                <a:schemeClr val="tx1"/>
              </a:solidFill>
            </a:rPr>
            <a:t>годов, утвержденного Постановлением Администрации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kern="1200" dirty="0" smtClean="0">
              <a:solidFill>
                <a:schemeClr val="tx1"/>
              </a:solidFill>
            </a:rPr>
            <a:t>сельского </a:t>
          </a:r>
          <a:r>
            <a:rPr lang="ru-RU" sz="1200" kern="1200" smtClean="0">
              <a:solidFill>
                <a:schemeClr val="tx1"/>
              </a:solidFill>
            </a:rPr>
            <a:t>поселения </a:t>
          </a:r>
          <a:r>
            <a:rPr lang="ru-RU" sz="1200" kern="1200" smtClean="0">
              <a:solidFill>
                <a:schemeClr val="tx1"/>
              </a:solidFill>
            </a:rPr>
            <a:t> 18 июня 2020 года </a:t>
          </a:r>
          <a:r>
            <a:rPr lang="ru-RU" sz="1200" kern="1200" smtClean="0">
              <a:solidFill>
                <a:schemeClr val="tx1"/>
              </a:solidFill>
            </a:rPr>
            <a:t>№ </a:t>
          </a:r>
          <a:r>
            <a:rPr lang="ru-RU" sz="1200" kern="1200" smtClean="0">
              <a:solidFill>
                <a:schemeClr val="tx1"/>
              </a:solidFill>
            </a:rPr>
            <a:t>25 «Об </a:t>
          </a:r>
          <a:r>
            <a:rPr lang="ru-RU" sz="1200" kern="1200" dirty="0" smtClean="0">
              <a:solidFill>
                <a:schemeClr val="tx1"/>
              </a:solidFill>
            </a:rPr>
            <a:t>утверждении Порядка составления проекта бюджета </a:t>
          </a:r>
          <a:r>
            <a:rPr lang="ru-RU" sz="1200" kern="1200" dirty="0" smtClean="0">
              <a:solidFill>
                <a:schemeClr val="tx1"/>
              </a:solidFill>
              <a:latin typeface="+mj-lt"/>
            </a:rPr>
            <a:t>Огневского </a:t>
          </a:r>
          <a:r>
            <a:rPr lang="ru-RU" sz="1200" kern="1200" dirty="0" smtClean="0">
              <a:solidFill>
                <a:schemeClr val="tx1"/>
              </a:solidFill>
            </a:rPr>
            <a:t>сельского поселения на </a:t>
          </a:r>
          <a:r>
            <a:rPr lang="ru-RU" sz="1200" kern="1200" dirty="0" smtClean="0">
              <a:solidFill>
                <a:schemeClr val="tx1"/>
              </a:solidFill>
            </a:rPr>
            <a:t>2021 </a:t>
          </a:r>
          <a:r>
            <a:rPr lang="ru-RU" sz="1200" kern="1200" dirty="0" smtClean="0">
              <a:solidFill>
                <a:schemeClr val="tx1"/>
              </a:solidFill>
            </a:rPr>
            <a:t>год и на плановый период </a:t>
          </a:r>
          <a:r>
            <a:rPr lang="ru-RU" sz="1200" kern="1200" dirty="0" smtClean="0">
              <a:solidFill>
                <a:schemeClr val="tx1"/>
              </a:solidFill>
            </a:rPr>
            <a:t>2022 </a:t>
          </a:r>
          <a:r>
            <a:rPr lang="ru-RU" sz="1200" kern="1200" dirty="0" smtClean="0">
              <a:solidFill>
                <a:schemeClr val="tx1"/>
              </a:solidFill>
            </a:rPr>
            <a:t>и </a:t>
          </a:r>
          <a:r>
            <a:rPr lang="ru-RU" sz="1200" kern="1200" dirty="0" smtClean="0">
              <a:solidFill>
                <a:schemeClr val="tx1"/>
              </a:solidFill>
            </a:rPr>
            <a:t>2023 </a:t>
          </a:r>
          <a:r>
            <a:rPr lang="ru-RU" sz="1200" kern="1200" dirty="0" smtClean="0">
              <a:solidFill>
                <a:schemeClr val="tx1"/>
              </a:solidFill>
            </a:rPr>
            <a:t>годов».</a:t>
          </a:r>
          <a:endParaRPr lang="ru-RU" sz="1200" kern="1200" dirty="0">
            <a:solidFill>
              <a:schemeClr val="tx1"/>
            </a:solidFill>
            <a:latin typeface="+mj-lt"/>
          </a:endParaRPr>
        </a:p>
      </dsp:txBody>
      <dsp:txXfrm>
        <a:off x="1604879" y="199490"/>
        <a:ext cx="4576985" cy="3209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B69C33F-DFA3-4A76-84D6-EFAEBF6C77DF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87026FC-A54B-4010-A9C0-B353FE7AAA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500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78A1109-458E-4594-87BD-B960F94D1998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05350"/>
            <a:ext cx="5435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F670AD2-FF95-4E68-9525-A9666141B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498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ECD17E-3285-46C7-A19F-A0569468017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C0CAC-33ED-40C3-B496-32B40DDF9F11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sp>
        <p:nvSpPr>
          <p:cNvPr id="706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6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0661" name="Номер слайда 3"/>
          <p:cNvSpPr txBox="1">
            <a:spLocks noGrp="1"/>
          </p:cNvSpPr>
          <p:nvPr/>
        </p:nvSpPr>
        <p:spPr bwMode="auto">
          <a:xfrm>
            <a:off x="3848100" y="94091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F24D84F-92D9-4F58-9272-D1B403276F44}" type="slidenum">
              <a:rPr lang="ru-RU" sz="1200"/>
              <a:pPr algn="r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1684" name="Номер слайда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63E572-0DC0-4CEC-91CF-7CAAE2F54839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591A-A57C-4EEB-B197-5FC8398233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EC51E-3485-4757-A62B-A9E4CB0B60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CE523-C91E-4D09-98C2-8C9415478C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CDBAB-4FCD-4249-8198-8F257ADD9E09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80E8DD-96A2-4BBE-87D7-7470AB4571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45958-2A55-4ED2-A99D-DD5F30A6025A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001C-9C87-4603-99BB-51EF027F71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660B5-BBB3-4874-8CF7-63A38C48FA3A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5BEA-7CE7-4D58-B1DB-20882C27E4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F17E-048F-4630-98F2-A4923C3CF5A0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1C937-1BAC-4E62-84A4-74C93AA454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69EC6ED-97B3-48EC-93F3-85119EBD54AF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6519338-ACFA-477A-8272-DB0627146F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4EE11-9243-4317-AFFA-F58DAEF886F7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FB6-C1AB-47FE-AD8F-4FD01F9BDE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AE39E-CCB9-495E-8851-4C470D3F2CD0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E266-058C-46B4-BCA0-28FF3E85EA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1D02-C54A-49BD-8A72-DF6D2B2382F9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9F4E-DD1C-443C-8CD5-AF7DC2EA46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7281A-3686-4C62-9983-1A2EBAAA17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B75EC-6277-4B52-A7AA-0F27268B22D5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735E9-F868-44EE-89B7-04444E6F1E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C234-F400-47B2-8B15-748B1AE7C248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612B-E889-4C71-9C15-238E7A1892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C91F4-6611-495E-A3A8-2D17B74863BC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F774-54F0-452E-97DD-E5C0359BDF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1BC4-DC4D-4C44-B07A-A93536A7347D}" type="datetime1">
              <a:rPr lang="ru-RU"/>
              <a:pPr>
                <a:defRPr/>
              </a:pPr>
              <a:t>12.07.2021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4594-47EB-4CAE-9EA9-8363428F13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4BBC-8A4B-41E0-BB15-2FDEE10E80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A5AC-385F-44E0-986F-EBEDF8CF2C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A0323-557C-4A1A-B29B-01474B105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61EE6-C09F-4675-85FF-5BB0541F3C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D2A84-29C2-4C77-9E1C-91FAA3F35D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62632-1A82-4EAF-A0A4-2832FD4896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006C3-0959-4967-A9DC-13FD2DD1EA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17223A6-B773-425A-8BFB-D73B50FDB9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59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459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09ECA578-EB9A-401D-9FBB-1D8CC55E131E}" type="datetime1">
              <a:rPr lang="ru-RU"/>
              <a:pPr>
                <a:defRPr/>
              </a:pPr>
              <a:t>12.07.2021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441C386E-FDDA-4FD5-9D88-B54DB742CE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png"/><Relationship Id="rId5" Type="http://schemas.openxmlformats.org/officeDocument/2006/relationships/image" Target="../media/image16.emf"/><Relationship Id="rId4" Type="http://schemas.openxmlformats.org/officeDocument/2006/relationships/oleObject" Target="../embeddings/_____Microsoft_Excel_97-20035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png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7.xls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pn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jpeg"/><Relationship Id="rId5" Type="http://schemas.openxmlformats.org/officeDocument/2006/relationships/image" Target="../media/image19.emf"/><Relationship Id="rId4" Type="http://schemas.openxmlformats.org/officeDocument/2006/relationships/oleObject" Target="../embeddings/_____Microsoft_Excel_97-20038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9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png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3.emf"/><Relationship Id="rId4" Type="http://schemas.openxmlformats.org/officeDocument/2006/relationships/oleObject" Target="../embeddings/_____Microsoft_Excel_97-200310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4.emf"/><Relationship Id="rId5" Type="http://schemas.openxmlformats.org/officeDocument/2006/relationships/oleObject" Target="../embeddings/_____Microsoft_Excel_97-200311.xls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8.emf"/><Relationship Id="rId4" Type="http://schemas.openxmlformats.org/officeDocument/2006/relationships/oleObject" Target="../embeddings/_____Microsoft_Excel_97-20031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_____Microsoft_Excel_97-20032.xls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png"/><Relationship Id="rId7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emf"/><Relationship Id="rId4" Type="http://schemas.openxmlformats.org/officeDocument/2006/relationships/oleObject" Target="../embeddings/_____Microsoft_Excel_97-2003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81075"/>
            <a:ext cx="8458200" cy="14700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Огневское сельское поселение  Пролетарского района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4500" dirty="0" smtClean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149725"/>
            <a:ext cx="8713788" cy="2159000"/>
          </a:xfrm>
        </p:spPr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600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бюджета Огневского сельского поселения Пролетарского района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2021 и на плановый период 2022 и 2023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</a:t>
            </a:r>
          </a:p>
        </p:txBody>
      </p:sp>
      <p:pic>
        <p:nvPicPr>
          <p:cNvPr id="37892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88913"/>
            <a:ext cx="4937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 descr="D:\Users\Volzhenina\Desktop\ДЛЯ СЛАЙДОВ\410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857500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8928100" cy="379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расходов </a:t>
            </a:r>
            <a:r>
              <a:rPr lang="ru-RU" sz="2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бюджета Огневского сельско Пролетарского района</a:t>
            </a:r>
            <a:endParaRPr lang="ru-RU" sz="23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16682702"/>
              </p:ext>
            </p:extLst>
          </p:nvPr>
        </p:nvGraphicFramePr>
        <p:xfrm>
          <a:off x="1385888" y="2262188"/>
          <a:ext cx="6508750" cy="367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Лист" r:id="rId4" imgW="9286959" imgH="5238845" progId="Excel.Sheet.8">
                  <p:embed/>
                </p:oleObj>
              </mc:Choice>
              <mc:Fallback>
                <p:oleObj name="Лист" r:id="rId4" imgW="9286959" imgH="5238845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888" y="2262188"/>
                        <a:ext cx="6508750" cy="367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1844675"/>
            <a:ext cx="154781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 dirty="0" smtClean="0">
                <a:solidFill>
                  <a:prstClr val="black"/>
                </a:solidFill>
              </a:rPr>
              <a:t>Тыс. </a:t>
            </a:r>
            <a:r>
              <a:rPr lang="ru-RU" sz="1300" b="1" dirty="0">
                <a:solidFill>
                  <a:prstClr val="black"/>
                </a:solidFill>
              </a:rPr>
              <a:t>рублей</a:t>
            </a:r>
          </a:p>
        </p:txBody>
      </p:sp>
      <p:sp>
        <p:nvSpPr>
          <p:cNvPr id="8198" name="Line 11"/>
          <p:cNvSpPr>
            <a:spLocks noChangeShapeType="1"/>
          </p:cNvSpPr>
          <p:nvPr/>
        </p:nvSpPr>
        <p:spPr bwMode="auto">
          <a:xfrm flipV="1">
            <a:off x="3059832" y="3235890"/>
            <a:ext cx="928694" cy="430214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8202" name="AutoShape 23"/>
          <p:cNvCxnSpPr>
            <a:cxnSpLocks noChangeShapeType="1"/>
          </p:cNvCxnSpPr>
          <p:nvPr/>
        </p:nvCxnSpPr>
        <p:spPr bwMode="auto">
          <a:xfrm rot="10800000" flipH="1" flipV="1">
            <a:off x="0" y="4360863"/>
            <a:ext cx="1588" cy="1587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07" name="Line 35"/>
          <p:cNvSpPr>
            <a:spLocks noChangeShapeType="1"/>
          </p:cNvSpPr>
          <p:nvPr/>
        </p:nvSpPr>
        <p:spPr bwMode="auto">
          <a:xfrm flipV="1">
            <a:off x="6084169" y="4362449"/>
            <a:ext cx="504056" cy="122335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Огневскоесельское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поселение Пролетарского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217" name="Picture 5" descr="Безымянны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0" name="Line 11"/>
          <p:cNvSpPr>
            <a:spLocks noChangeShapeType="1"/>
          </p:cNvSpPr>
          <p:nvPr/>
        </p:nvSpPr>
        <p:spPr bwMode="auto">
          <a:xfrm>
            <a:off x="4695235" y="3088323"/>
            <a:ext cx="785818" cy="784231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223" name="Text Box 39"/>
          <p:cNvSpPr txBox="1">
            <a:spLocks noChangeArrowheads="1"/>
          </p:cNvSpPr>
          <p:nvPr/>
        </p:nvSpPr>
        <p:spPr bwMode="auto">
          <a:xfrm rot="10732353" flipV="1">
            <a:off x="2846419" y="3117511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88,2 </a:t>
            </a:r>
            <a:r>
              <a:rPr lang="ru-RU" sz="1200" dirty="0" smtClean="0">
                <a:solidFill>
                  <a:prstClr val="black"/>
                </a:solidFill>
              </a:rPr>
              <a:t>%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25" name="Text Box 39"/>
          <p:cNvSpPr txBox="1">
            <a:spLocks noChangeArrowheads="1"/>
          </p:cNvSpPr>
          <p:nvPr/>
        </p:nvSpPr>
        <p:spPr bwMode="auto">
          <a:xfrm rot="7659655" flipV="1">
            <a:off x="6057532" y="3878745"/>
            <a:ext cx="7287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98,9</a:t>
            </a:r>
            <a:r>
              <a:rPr lang="ru-RU" sz="1200" dirty="0" smtClean="0">
                <a:solidFill>
                  <a:prstClr val="black"/>
                </a:solidFill>
              </a:rPr>
              <a:t>%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9731" name="Номер слайда 3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C1E2089-1C0B-4E9C-A219-E09020ED84D6}" type="slidenum">
              <a:rPr lang="ru-RU" smtClean="0"/>
              <a:pPr>
                <a:defRPr/>
              </a:pPr>
              <a:t>10</a:t>
            </a:fld>
            <a:endParaRPr lang="ru-RU" smtClean="0"/>
          </a:p>
        </p:txBody>
      </p:sp>
      <p:sp>
        <p:nvSpPr>
          <p:cNvPr id="38" name="Прямоугольник 37"/>
          <p:cNvSpPr/>
          <p:nvPr/>
        </p:nvSpPr>
        <p:spPr>
          <a:xfrm rot="20209971">
            <a:off x="5003419" y="3194094"/>
            <a:ext cx="527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 smtClean="0">
                <a:solidFill>
                  <a:prstClr val="black"/>
                </a:solidFill>
              </a:rPr>
              <a:t>4</a:t>
            </a:r>
            <a:r>
              <a:rPr lang="ru-RU" sz="1200" dirty="0" smtClean="0">
                <a:solidFill>
                  <a:prstClr val="black"/>
                </a:solidFill>
              </a:rPr>
              <a:t>%</a:t>
            </a: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726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7950" y="476250"/>
            <a:ext cx="8784530" cy="10810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расходов бюджета Огневского сельского поселения Пролетарского района 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2021-2023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годах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18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121725"/>
              </p:ext>
            </p:extLst>
          </p:nvPr>
        </p:nvGraphicFramePr>
        <p:xfrm>
          <a:off x="639763" y="1879600"/>
          <a:ext cx="8034337" cy="464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Лист" r:id="rId3" imgW="7448449" imgH="4305363" progId="Excel.Sheet.8">
                  <p:embed/>
                </p:oleObj>
              </mc:Choice>
              <mc:Fallback>
                <p:oleObj name="Лист" r:id="rId3" imgW="7448449" imgH="4305363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3" y="1879600"/>
                        <a:ext cx="8034337" cy="4643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0" name="Picture 5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Огневского сельское поселение Пролетарского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29" name="Номер слайда 1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7A00EE4-A016-424C-9E71-72E60720DBC6}" type="slidenum">
              <a:rPr lang="ru-RU" smtClean="0"/>
              <a:pPr>
                <a:defRPr/>
              </a:pPr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32714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9366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Приоритеты бюджетных расходов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2021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 и на плановый период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2022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2023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1598655"/>
              </p:ext>
            </p:extLst>
          </p:nvPr>
        </p:nvGraphicFramePr>
        <p:xfrm>
          <a:off x="107505" y="1556792"/>
          <a:ext cx="892899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Огневскоесельское</a:t>
            </a: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поселение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3" name="Picture 5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FC5C75E-E285-4E8F-B13C-E4A5DCA781A0}" type="slidenum">
              <a:rPr lang="ru-RU" smtClean="0"/>
              <a:pPr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9144000" cy="10953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Огневского сельского поселения Пролетарского района  в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2021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году</a:t>
            </a:r>
            <a:r>
              <a:rPr lang="ru-RU" sz="2400" b="1" dirty="0" smtClean="0"/>
              <a:t>  </a:t>
            </a:r>
            <a:r>
              <a:rPr lang="ru-RU" sz="2100" b="1" dirty="0" smtClean="0"/>
              <a:t>      </a:t>
            </a:r>
            <a:r>
              <a:rPr lang="ru-RU" sz="2100" b="1" dirty="0" smtClean="0">
                <a:solidFill>
                  <a:schemeClr val="accent2">
                    <a:lumMod val="75000"/>
                  </a:schemeClr>
                </a:solidFill>
              </a:rPr>
              <a:t>7591,7 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тыс. рублей</a:t>
            </a:r>
          </a:p>
        </p:txBody>
      </p:sp>
      <p:graphicFrame>
        <p:nvGraphicFramePr>
          <p:cNvPr id="1024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88699244"/>
              </p:ext>
            </p:extLst>
          </p:nvPr>
        </p:nvGraphicFramePr>
        <p:xfrm>
          <a:off x="2155825" y="2281238"/>
          <a:ext cx="5099050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Лист" r:id="rId3" imgW="9258367" imgH="5067279" progId="Excel.Sheet.8">
                  <p:embed/>
                </p:oleObj>
              </mc:Choice>
              <mc:Fallback>
                <p:oleObj name="Лист" r:id="rId3" imgW="9258367" imgH="5067279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825" y="2281238"/>
                        <a:ext cx="5099050" cy="279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8" name="Rectangle 6"/>
          <p:cNvSpPr>
            <a:spLocks noChangeArrowheads="1"/>
          </p:cNvSpPr>
          <p:nvPr/>
        </p:nvSpPr>
        <p:spPr bwMode="auto">
          <a:xfrm rot="10800000" flipV="1">
            <a:off x="611188" y="5846763"/>
            <a:ext cx="4176712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Социальная  сфера  – </a:t>
            </a:r>
          </a:p>
          <a:p>
            <a:pPr algn="ctr">
              <a:defRPr/>
            </a:pPr>
            <a:r>
              <a:rPr lang="ru-RU" sz="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1664,2 </a:t>
            </a:r>
            <a:r>
              <a:rPr lang="ru-RU" sz="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тыс. </a:t>
            </a:r>
            <a:r>
              <a:rPr lang="ru-RU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рублей или </a:t>
            </a:r>
            <a:r>
              <a:rPr lang="ru-RU" sz="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/>
              </a:rPr>
              <a:t>21,9%</a:t>
            </a:r>
            <a:endParaRPr lang="ru-RU" sz="19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/>
            </a:endParaRPr>
          </a:p>
        </p:txBody>
      </p:sp>
      <p:pic>
        <p:nvPicPr>
          <p:cNvPr id="10245" name="Picture 5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Пролетарского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633ACC8-BC82-4147-B535-96DC01B26F85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5059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Огневскоеское</a:t>
            </a: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сельское поселение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549275"/>
            <a:ext cx="91440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Основные направления расходов, предусмотренные в проекте </a:t>
            </a:r>
            <a:r>
              <a:rPr lang="ru-RU" sz="1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местного </a:t>
            </a: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бюджета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на </a:t>
            </a:r>
            <a:r>
              <a:rPr lang="ru-RU" sz="1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2019– 2021 </a:t>
            </a: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годы на реализацию  Указов Президента Российской Федерации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от 7 мая и 1 июня 2012 года 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58568346"/>
              </p:ext>
            </p:extLst>
          </p:nvPr>
        </p:nvGraphicFramePr>
        <p:xfrm>
          <a:off x="287016" y="1457400"/>
          <a:ext cx="88569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798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92E8F55-6466-436C-ADFD-5E2E74E4AC2E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950" y="0"/>
            <a:ext cx="9251950" cy="14128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1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Повышение средней заработной платы отдельным категориям работников в соответствии с Указами Президента от 07.05.12г. № 597 и от 01.06.12г. № 761 (2)</a:t>
            </a:r>
            <a:endParaRPr lang="ru-RU" sz="19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AECED26-1A1F-414F-837D-78200F757F4B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  <p:pic>
        <p:nvPicPr>
          <p:cNvPr id="46084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5" y="1484784"/>
            <a:ext cx="8243639" cy="19442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/>
              </a:rPr>
              <a:t>работники учреждений культуры 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3789040"/>
            <a:ext cx="7955606" cy="1440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Times New Roman"/>
              </a:rPr>
              <a:t>до средней заработной платы в регионе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5445224"/>
            <a:ext cx="7955606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39750" y="3429000"/>
            <a:ext cx="0" cy="2376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812360" y="3429000"/>
            <a:ext cx="0" cy="237648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643438" y="3429000"/>
            <a:ext cx="0" cy="237648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948488" y="3429000"/>
            <a:ext cx="0" cy="2376488"/>
          </a:xfrm>
          <a:prstGeom prst="line">
            <a:avLst/>
          </a:prstGeom>
          <a:ln>
            <a:noFill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2339975" y="4437063"/>
            <a:ext cx="14446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643438" y="4437063"/>
            <a:ext cx="144462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6948488" y="4437063"/>
            <a:ext cx="144462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39750" y="5805488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2339975" y="5805488"/>
            <a:ext cx="14446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4643438" y="5805488"/>
            <a:ext cx="1444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6948488" y="5805488"/>
            <a:ext cx="144462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39750" y="4437063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-252413" y="620713"/>
            <a:ext cx="8362951" cy="11525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Динамика расходов местного бюджета </a:t>
            </a:r>
            <a:b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культуру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31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237289"/>
              </p:ext>
            </p:extLst>
          </p:nvPr>
        </p:nvGraphicFramePr>
        <p:xfrm>
          <a:off x="73025" y="1979613"/>
          <a:ext cx="8027988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Лист" r:id="rId4" imgW="8124943" imgH="4829248" progId="Excel.Sheet.8">
                  <p:embed/>
                </p:oleObj>
              </mc:Choice>
              <mc:Fallback>
                <p:oleObj name="Лист" r:id="rId4" imgW="8124943" imgH="4829248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1979613"/>
                        <a:ext cx="8027988" cy="477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поселение Пролетарского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4689" name="Picture 1" descr="D:\Users\Volzhenina\Desktop\ДЛЯ СЛАЙДОВ\sobornov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836712"/>
            <a:ext cx="3347864" cy="30391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14690" name="Picture 2" descr="D:\Users\Volzhenina\Desktop\ДЛЯ СЛАЙДОВ\0_364d0_2ac1af48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861048"/>
            <a:ext cx="1728192" cy="288696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9944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9926153-24AC-49CE-907B-4DEF17A4553B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34699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229600" cy="3603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Культура и кинематография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3277313"/>
              </p:ext>
            </p:extLst>
          </p:nvPr>
        </p:nvGraphicFramePr>
        <p:xfrm>
          <a:off x="179512" y="764704"/>
          <a:ext cx="878497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8132" name="Picture 5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BF81C7D-432F-4975-973C-80DFA2E7BBB3}" type="slidenum">
              <a:rPr lang="ru-RU" smtClean="0"/>
              <a:pPr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19713067"/>
              </p:ext>
            </p:extLst>
          </p:nvPr>
        </p:nvGraphicFramePr>
        <p:xfrm>
          <a:off x="774700" y="1585913"/>
          <a:ext cx="7439025" cy="472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Лист" r:id="rId3" imgW="8305935" imgH="5276941" progId="Excel.Sheet.8">
                  <p:embed/>
                </p:oleObj>
              </mc:Choice>
              <mc:Fallback>
                <p:oleObj name="Лист" r:id="rId3" imgW="8305935" imgH="5276941" progId="Excel.Sheet.8">
                  <p:embed/>
                  <p:pic>
                    <p:nvPicPr>
                      <p:cNvPr id="0" name="Object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585913"/>
                        <a:ext cx="7439025" cy="472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4000" cy="7191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Огневского сельского поселения Пролетарского района на реализацию муниципальных программ</a:t>
            </a:r>
          </a:p>
        </p:txBody>
      </p:sp>
      <p:pic>
        <p:nvPicPr>
          <p:cNvPr id="18436" name="Picture 5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Пролетарского района</a:t>
            </a: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684213" y="1700213"/>
            <a:ext cx="15478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/>
              <a:t>Тыс. </a:t>
            </a:r>
            <a:r>
              <a:rPr lang="ru-RU" sz="1600" b="1" dirty="0"/>
              <a:t>рублей</a:t>
            </a:r>
          </a:p>
        </p:txBody>
      </p:sp>
      <p:sp>
        <p:nvSpPr>
          <p:cNvPr id="59399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A0A24D7-C746-41B6-A87E-003050F5D914}" type="slidenum">
              <a:rPr lang="ru-RU" smtClean="0"/>
              <a:pPr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850" y="692150"/>
            <a:ext cx="8712200" cy="10080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Объемы межбюджетных трансфертов бюджету Пролетарского района на передаваемые полномочия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2021-2023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0" name="Picture 5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Пролетарского района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987675" y="2924175"/>
            <a:ext cx="1079500" cy="287338"/>
          </a:xfrm>
          <a:prstGeom prst="straightConnector1">
            <a:avLst/>
          </a:prstGeom>
          <a:ln w="19050"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867400" y="3141663"/>
            <a:ext cx="1223963" cy="0"/>
          </a:xfrm>
          <a:prstGeom prst="straightConnector1">
            <a:avLst/>
          </a:prstGeom>
          <a:ln w="19050"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4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8047134-8AF0-40B7-8C52-F4CE7239B670}" type="slidenum">
              <a:rPr lang="ru-RU" smtClean="0"/>
              <a:pPr>
                <a:defRPr/>
              </a:pPr>
              <a:t>19</a:t>
            </a:fld>
            <a:endParaRPr lang="ru-RU" smtClean="0"/>
          </a:p>
        </p:txBody>
      </p:sp>
      <p:graphicFrame>
        <p:nvGraphicFramePr>
          <p:cNvPr id="19458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141984"/>
              </p:ext>
            </p:extLst>
          </p:nvPr>
        </p:nvGraphicFramePr>
        <p:xfrm>
          <a:off x="1350963" y="1989138"/>
          <a:ext cx="6708775" cy="453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Лист" r:id="rId4" imgW="8020016" imgH="5419597" progId="Excel.Sheet.8">
                  <p:embed/>
                </p:oleObj>
              </mc:Choice>
              <mc:Fallback>
                <p:oleObj name="Лист" r:id="rId4" imgW="8020016" imgH="5419597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0963" y="1989138"/>
                        <a:ext cx="6708775" cy="4533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5899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1" descr="K:\425\2010_1215_tyrkey_2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348880"/>
            <a:ext cx="3248580" cy="247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3" name="Picture 1" descr="D:\Users\Volzhenina\Desktop\ДЛЯ СЛАЙДОВ\1330171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2820326" cy="21465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447088" cy="13668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Формирование проекта бюджета Огневского сельского поселения Пролетарского района</a:t>
            </a:r>
            <a:b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2021 год и на плановый период 2022 и 2023 годов осуществлено на основе:</a:t>
            </a:r>
          </a:p>
        </p:txBody>
      </p:sp>
      <p:pic>
        <p:nvPicPr>
          <p:cNvPr id="38917" name="Picture 5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A93BC04-19CF-4E5D-91A8-B9B54FD1973C}" type="slidenum">
              <a:rPr lang="ru-RU" smtClean="0"/>
              <a:pPr>
                <a:defRPr/>
              </a:pPr>
              <a:t>2</a:t>
            </a:fld>
            <a:endParaRPr lang="ru-RU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11760" y="1988840"/>
            <a:ext cx="4104456" cy="187220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43000"/>
                  <a:satMod val="165000"/>
                </a:schemeClr>
              </a:gs>
              <a:gs pos="55000">
                <a:schemeClr val="accent2">
                  <a:tint val="83000"/>
                  <a:satMod val="155000"/>
                </a:schemeClr>
              </a:gs>
              <a:gs pos="100000">
                <a:schemeClr val="accent2">
                  <a:shade val="85000"/>
                </a:schemeClr>
              </a:gs>
            </a:gsLst>
            <a:lin ang="18900000" scaled="1"/>
            <a:tileRect/>
          </a:gradFill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latin typeface="+mj-lt"/>
                <a:cs typeface="Times New Roman" pitchFamily="18" charset="0"/>
              </a:rPr>
              <a:t>Послания Президента Российской Федерации Федеральному Собранию Российской Федерации от 3 декабря 2015 года, указов Президента Российской Федерации от 7 мая 2012 года, Основных направлений деятельности Правительства Российской Федерации на период до 2018 </a:t>
            </a:r>
            <a:r>
              <a:rPr lang="ru-RU" sz="1000" b="1" dirty="0" smtClean="0">
                <a:latin typeface="+mj-lt"/>
                <a:cs typeface="Times New Roman" pitchFamily="18" charset="0"/>
              </a:rPr>
              <a:t>года </a:t>
            </a:r>
            <a:endParaRPr lang="ru-RU" sz="1000" b="1" dirty="0">
              <a:latin typeface="+mj-lt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544" y="4437112"/>
            <a:ext cx="3600400" cy="2016224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 smtClean="0">
              <a:latin typeface="+mj-lt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+mj-lt"/>
                <a:cs typeface="Times New Roman" pitchFamily="18" charset="0"/>
              </a:rPr>
              <a:t>Прогноза </a:t>
            </a:r>
            <a:r>
              <a:rPr lang="ru-RU" b="1" dirty="0">
                <a:latin typeface="+mj-lt"/>
                <a:cs typeface="Times New Roman" pitchFamily="18" charset="0"/>
              </a:rPr>
              <a:t>социально-экономического развития </a:t>
            </a:r>
            <a:r>
              <a:rPr lang="ru-RU" b="1" dirty="0" smtClean="0">
                <a:latin typeface="+mj-lt"/>
                <a:cs typeface="Times New Roman" pitchFamily="18" charset="0"/>
              </a:rPr>
              <a:t>Огневского сельского поселения на 2021-2023годы </a:t>
            </a:r>
            <a:r>
              <a:rPr lang="ru-RU" b="1" dirty="0">
                <a:latin typeface="+mj-lt"/>
                <a:cs typeface="Times New Roman" pitchFamily="18" charset="0"/>
              </a:rPr>
              <a:t>(Постановление </a:t>
            </a:r>
            <a:r>
              <a:rPr lang="ru-RU" b="1" dirty="0" smtClean="0">
                <a:latin typeface="+mj-lt"/>
                <a:cs typeface="Times New Roman" pitchFamily="18" charset="0"/>
              </a:rPr>
              <a:t> </a:t>
            </a:r>
            <a:r>
              <a:rPr lang="ru-RU" b="1" dirty="0">
                <a:latin typeface="+mj-lt"/>
                <a:cs typeface="Times New Roman" pitchFamily="18" charset="0"/>
              </a:rPr>
              <a:t>от </a:t>
            </a:r>
            <a:r>
              <a:rPr lang="ru-RU" b="1" dirty="0" smtClean="0">
                <a:latin typeface="+mj-lt"/>
                <a:cs typeface="Times New Roman" pitchFamily="18" charset="0"/>
              </a:rPr>
              <a:t>31.08.2020 </a:t>
            </a:r>
            <a:r>
              <a:rPr lang="ru-RU" b="1" dirty="0">
                <a:latin typeface="+mj-lt"/>
                <a:cs typeface="Times New Roman" pitchFamily="18" charset="0"/>
              </a:rPr>
              <a:t>№ </a:t>
            </a:r>
            <a:r>
              <a:rPr lang="ru-RU" b="1" dirty="0" smtClean="0">
                <a:latin typeface="+mj-lt"/>
                <a:cs typeface="Times New Roman" pitchFamily="18" charset="0"/>
              </a:rPr>
              <a:t>30.1</a:t>
            </a:r>
            <a:endParaRPr lang="ru-RU" b="1" dirty="0" smtClean="0"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latin typeface="+mj-lt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4048" y="4437112"/>
            <a:ext cx="3384376" cy="2016224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Основных направлений бюджетной и налоговой политики </a:t>
            </a:r>
            <a:r>
              <a:rPr lang="ru-RU" b="1" dirty="0" smtClean="0">
                <a:latin typeface="+mj-lt"/>
                <a:cs typeface="Times New Roman" pitchFamily="18" charset="0"/>
              </a:rPr>
              <a:t>Огневского сельского поселения  </a:t>
            </a:r>
            <a:r>
              <a:rPr lang="ru-RU" b="1" dirty="0">
                <a:latin typeface="+mj-lt"/>
                <a:cs typeface="Times New Roman" pitchFamily="18" charset="0"/>
              </a:rPr>
              <a:t>на </a:t>
            </a:r>
            <a:r>
              <a:rPr lang="ru-RU" b="1" dirty="0" smtClean="0">
                <a:latin typeface="+mj-lt"/>
                <a:cs typeface="Times New Roman" pitchFamily="18" charset="0"/>
              </a:rPr>
              <a:t>2021-2023 </a:t>
            </a:r>
            <a:r>
              <a:rPr lang="ru-RU" b="1" dirty="0">
                <a:latin typeface="+mj-lt"/>
                <a:cs typeface="Times New Roman" pitchFamily="18" charset="0"/>
              </a:rPr>
              <a:t>годы (Постановление </a:t>
            </a:r>
            <a:r>
              <a:rPr lang="ru-RU" b="1" dirty="0" smtClean="0">
                <a:latin typeface="+mj-lt"/>
                <a:cs typeface="Times New Roman" pitchFamily="18" charset="0"/>
              </a:rPr>
              <a:t>от 22.10.2020 № 34)</a:t>
            </a:r>
            <a:endParaRPr lang="ru-RU" b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D:\Users\Volzhenina\Desktop\ДЛЯ СЛАЙДОВ\31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2386" y="1844824"/>
            <a:ext cx="3561614" cy="23762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68413"/>
            <a:ext cx="9036050" cy="5048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5916613" algn="l"/>
              </a:tabLst>
              <a:defRPr/>
            </a:pP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муниципального долга </a:t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 предельно допустимому уровню собственных доходов бюджета Огневского сельского поселения</a:t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dirty="0">
                <a:solidFill>
                  <a:srgbClr val="0070C0"/>
                </a:solidFill>
              </a:rPr>
              <a:t/>
            </a:r>
            <a:br>
              <a:rPr lang="ru-RU" sz="2700" dirty="0">
                <a:solidFill>
                  <a:srgbClr val="0070C0"/>
                </a:solidFill>
              </a:rPr>
            </a:br>
            <a:endParaRPr lang="ru-RU" sz="2700" dirty="0">
              <a:solidFill>
                <a:srgbClr val="0070C0"/>
              </a:solidFill>
            </a:endParaRPr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900113" y="1844675"/>
            <a:ext cx="15113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/>
              <a:t>в процентах</a:t>
            </a:r>
          </a:p>
        </p:txBody>
      </p:sp>
      <p:sp>
        <p:nvSpPr>
          <p:cNvPr id="22534" name="Line 4"/>
          <p:cNvSpPr>
            <a:spLocks noChangeShapeType="1"/>
          </p:cNvSpPr>
          <p:nvPr/>
        </p:nvSpPr>
        <p:spPr bwMode="auto">
          <a:xfrm>
            <a:off x="2916238" y="465296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5" name="Line 5"/>
          <p:cNvSpPr>
            <a:spLocks noChangeShapeType="1"/>
          </p:cNvSpPr>
          <p:nvPr/>
        </p:nvSpPr>
        <p:spPr bwMode="auto">
          <a:xfrm>
            <a:off x="2843213" y="47244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6" name="Line 6"/>
          <p:cNvSpPr>
            <a:spLocks noChangeShapeType="1"/>
          </p:cNvSpPr>
          <p:nvPr/>
        </p:nvSpPr>
        <p:spPr bwMode="auto">
          <a:xfrm>
            <a:off x="2843213" y="465296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7" name="Line 7"/>
          <p:cNvSpPr>
            <a:spLocks noChangeShapeType="1"/>
          </p:cNvSpPr>
          <p:nvPr/>
        </p:nvSpPr>
        <p:spPr bwMode="auto">
          <a:xfrm>
            <a:off x="2843213" y="47244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cxnSp>
        <p:nvCxnSpPr>
          <p:cNvPr id="22538" name="AutoShape 8"/>
          <p:cNvCxnSpPr>
            <a:cxnSpLocks noChangeShapeType="1"/>
          </p:cNvCxnSpPr>
          <p:nvPr/>
        </p:nvCxnSpPr>
        <p:spPr bwMode="auto">
          <a:xfrm>
            <a:off x="4679950" y="6165850"/>
            <a:ext cx="0" cy="0"/>
          </a:xfrm>
          <a:prstGeom prst="straightConnector1">
            <a:avLst/>
          </a:prstGeom>
          <a:noFill/>
          <a:ln w="9525">
            <a:noFill/>
            <a:round/>
            <a:headEnd/>
            <a:tailEnd type="triangle" w="med" len="med"/>
          </a:ln>
        </p:spPr>
      </p:cxnSp>
      <p:sp>
        <p:nvSpPr>
          <p:cNvPr id="22539" name="Line 9"/>
          <p:cNvSpPr>
            <a:spLocks noChangeShapeType="1"/>
          </p:cNvSpPr>
          <p:nvPr/>
        </p:nvSpPr>
        <p:spPr bwMode="auto">
          <a:xfrm>
            <a:off x="2843213" y="46529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40" name="Line 10"/>
          <p:cNvSpPr>
            <a:spLocks noChangeShapeType="1"/>
          </p:cNvSpPr>
          <p:nvPr/>
        </p:nvSpPr>
        <p:spPr bwMode="auto">
          <a:xfrm>
            <a:off x="2843213" y="4724400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41" name="Line 11"/>
          <p:cNvSpPr>
            <a:spLocks noChangeShapeType="1"/>
          </p:cNvSpPr>
          <p:nvPr/>
        </p:nvSpPr>
        <p:spPr bwMode="auto">
          <a:xfrm flipH="1">
            <a:off x="2843213" y="47244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42" name="Line 12"/>
          <p:cNvSpPr>
            <a:spLocks noChangeShapeType="1"/>
          </p:cNvSpPr>
          <p:nvPr/>
        </p:nvSpPr>
        <p:spPr bwMode="auto">
          <a:xfrm flipH="1">
            <a:off x="2843213" y="4652963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2543" name="Picture 5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Пролетарского района</a:t>
            </a:r>
          </a:p>
        </p:txBody>
      </p:sp>
      <p:sp>
        <p:nvSpPr>
          <p:cNvPr id="66576" name="Номер слайда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1C0F225-B4E6-49D1-B758-3FEC6F9DF144}" type="slidenum">
              <a:rPr lang="ru-RU" smtClean="0"/>
              <a:pPr>
                <a:defRPr/>
              </a:pPr>
              <a:t>20</a:t>
            </a:fld>
            <a:endParaRPr lang="ru-RU" smtClean="0"/>
          </a:p>
        </p:txBody>
      </p:sp>
      <p:graphicFrame>
        <p:nvGraphicFramePr>
          <p:cNvPr id="22530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2509355"/>
              </p:ext>
            </p:extLst>
          </p:nvPr>
        </p:nvGraphicFramePr>
        <p:xfrm>
          <a:off x="149225" y="1879600"/>
          <a:ext cx="7980363" cy="538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4" name="Лист" r:id="rId5" imgW="8382000" imgH="5657899" progId="Excel.Sheet.8">
                  <p:embed/>
                </p:oleObj>
              </mc:Choice>
              <mc:Fallback>
                <p:oleObj name="Лист" r:id="rId5" imgW="8382000" imgH="5657899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" y="1879600"/>
                        <a:ext cx="7980363" cy="5386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7695125"/>
              </p:ext>
            </p:extLst>
          </p:nvPr>
        </p:nvGraphicFramePr>
        <p:xfrm>
          <a:off x="500034" y="1357298"/>
          <a:ext cx="7786742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7588" name="Picture 5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5963" y="260350"/>
            <a:ext cx="2843212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Огневского сельского поселения Пролетарского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7590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6A66B5D-6868-483B-A564-AC2B307808F8}" type="slidenum">
              <a:rPr lang="ru-RU" smtClean="0"/>
              <a:pPr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принципы формирования проекта бюджета Огневского сельского поселения</a:t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2021 год и на плановый период 2022 и 2023 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024094"/>
              </p:ext>
            </p:extLst>
          </p:nvPr>
        </p:nvGraphicFramePr>
        <p:xfrm>
          <a:off x="107505" y="1628800"/>
          <a:ext cx="89289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1" name="Picture 5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5B53582-439D-40FF-87F3-43CCCFC103A7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D:\Users\Volzhenina\Desktop\ДЛЯ СЛАЙДОВ\bud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172819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692150"/>
            <a:ext cx="7000875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проекта бюджета Огневского сельского поселения Пролетарского района </a:t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«О бюджете Огневского сельского поселения Пролетарского района на 2021 год и на плановый период 2022 и 2023 годов»</a:t>
            </a:r>
          </a:p>
        </p:txBody>
      </p:sp>
      <p:graphicFrame>
        <p:nvGraphicFramePr>
          <p:cNvPr id="34898" name="Group 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018258"/>
              </p:ext>
            </p:extLst>
          </p:nvPr>
        </p:nvGraphicFramePr>
        <p:xfrm>
          <a:off x="285750" y="2500313"/>
          <a:ext cx="7742634" cy="4116388"/>
        </p:xfrm>
        <a:graphic>
          <a:graphicData uri="http://schemas.openxmlformats.org/drawingml/2006/table">
            <a:tbl>
              <a:tblPr/>
              <a:tblGrid>
                <a:gridCol w="2832315"/>
                <a:gridCol w="1093895"/>
                <a:gridCol w="1296144"/>
                <a:gridCol w="1368152"/>
                <a:gridCol w="1152128"/>
              </a:tblGrid>
              <a:tr h="324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Показатель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2020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000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Решение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Собрания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Депутатов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Проект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Проект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Проект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Доходы, всего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9571,5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7591,7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7903,3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7822,6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из них: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54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Налоговые и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3376,7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3322,5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3362,2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3369,5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209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Безвозмездные поступления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6194,8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4269,2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4541,1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4453,1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Расходы, всего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10420,3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7591,7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7903,3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7822,6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III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Дефицит (-), профицит (+)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848,8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VI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Источники финансирования дефицита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-848,8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061" name="Picture 5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2" name="Text Box 116"/>
          <p:cNvSpPr txBox="1">
            <a:spLocks noChangeArrowheads="1"/>
          </p:cNvSpPr>
          <p:nvPr/>
        </p:nvSpPr>
        <p:spPr bwMode="auto">
          <a:xfrm>
            <a:off x="7235825" y="1844675"/>
            <a:ext cx="16573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Пролетарского района</a:t>
            </a:r>
          </a:p>
        </p:txBody>
      </p:sp>
      <p:sp>
        <p:nvSpPr>
          <p:cNvPr id="20543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AA3772-2756-440B-8878-18B0B9B4AAE0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250825" y="549275"/>
            <a:ext cx="8642350" cy="1366838"/>
          </a:xfrm>
        </p:spPr>
        <p:txBody>
          <a:bodyPr/>
          <a:lstStyle/>
          <a:p>
            <a:pPr algn="just" eaLnBrk="1" hangingPunct="1"/>
            <a:r>
              <a:rPr lang="ru-RU" sz="1800" b="1" dirty="0" smtClean="0"/>
              <a:t>Основные характеристики доходной части местного бюджета  сформированы </a:t>
            </a:r>
            <a:r>
              <a:rPr lang="ru-RU" sz="1800" b="1" dirty="0" smtClean="0">
                <a:solidFill>
                  <a:srgbClr val="00B050"/>
                </a:solidFill>
              </a:rPr>
              <a:t>по оптимистическому варианту</a:t>
            </a:r>
            <a:r>
              <a:rPr lang="ru-RU" sz="1800" b="1" dirty="0" smtClean="0"/>
              <a:t> социально-экономического развития Огневского сельского поселения. В трехлетней перспективе приоритеты в части собственных доходов состоят в их наращивании на основе: </a:t>
            </a:r>
          </a:p>
        </p:txBody>
      </p:sp>
      <p:pic>
        <p:nvPicPr>
          <p:cNvPr id="41987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Пролетарского района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22652164"/>
              </p:ext>
            </p:extLst>
          </p:nvPr>
        </p:nvGraphicFramePr>
        <p:xfrm>
          <a:off x="0" y="1916832"/>
          <a:ext cx="8712968" cy="49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860032" y="3140968"/>
            <a:ext cx="3672408" cy="201622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/>
          </a:p>
          <a:p>
            <a:pPr algn="ctr">
              <a:defRPr/>
            </a:pPr>
            <a:endParaRPr lang="ru-RU" sz="1400" b="1" dirty="0"/>
          </a:p>
          <a:p>
            <a:pPr algn="ctr">
              <a:defRPr/>
            </a:pPr>
            <a:r>
              <a:rPr lang="ru-RU" sz="1700" b="1" dirty="0">
                <a:latin typeface="+mj-lt"/>
              </a:rPr>
              <a:t>увеличение доходов, в связи с повышением оплаты труда работникам бюджетного сектора экономики и дальнейшего увеличения заработной платы в целом по </a:t>
            </a:r>
            <a:r>
              <a:rPr lang="ru-RU" sz="1700" b="1" dirty="0" smtClean="0">
                <a:latin typeface="+mj-lt"/>
              </a:rPr>
              <a:t>экономике поселения</a:t>
            </a:r>
            <a:endParaRPr lang="ru-RU" sz="1700" b="1" dirty="0">
              <a:latin typeface="+mj-lt"/>
            </a:endParaRP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68044" y="5229200"/>
            <a:ext cx="3456384" cy="151216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</a:rPr>
              <a:t>мобилизации в бюджет максимально возможных к получению доходов в соответствии с налоговым законодательством</a:t>
            </a:r>
          </a:p>
        </p:txBody>
      </p:sp>
      <p:sp>
        <p:nvSpPr>
          <p:cNvPr id="2151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0890932-D335-453B-AEDA-C364972C48EE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928100" cy="3794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доходов 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проекта бюджета Огневского сельского поселения </a:t>
            </a:r>
            <a:b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Пролетарского района 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Ростовской области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98614773"/>
              </p:ext>
            </p:extLst>
          </p:nvPr>
        </p:nvGraphicFramePr>
        <p:xfrm>
          <a:off x="911225" y="2749550"/>
          <a:ext cx="7316788" cy="345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Лист" r:id="rId4" imgW="9153441" imgH="4324276" progId="Excel.Sheet.8">
                  <p:embed/>
                </p:oleObj>
              </mc:Choice>
              <mc:Fallback>
                <p:oleObj name="Лист" r:id="rId4" imgW="9153441" imgH="4324276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225" y="2749550"/>
                        <a:ext cx="7316788" cy="3455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07950" y="1557338"/>
            <a:ext cx="154781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 flipV="1">
            <a:off x="2700338" y="3500438"/>
            <a:ext cx="1008062" cy="3603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Text Box 19"/>
          <p:cNvSpPr txBox="1">
            <a:spLocks noChangeArrowheads="1"/>
          </p:cNvSpPr>
          <p:nvPr/>
        </p:nvSpPr>
        <p:spPr bwMode="auto">
          <a:xfrm>
            <a:off x="3419475" y="3068638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7591,7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/>
        </p:nvSpPr>
        <p:spPr bwMode="auto">
          <a:xfrm>
            <a:off x="1619250" y="3429000"/>
            <a:ext cx="1223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9571,5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32" name="Oval 25"/>
          <p:cNvSpPr>
            <a:spLocks noChangeArrowheads="1"/>
          </p:cNvSpPr>
          <p:nvPr/>
        </p:nvSpPr>
        <p:spPr bwMode="auto">
          <a:xfrm>
            <a:off x="1979613" y="1341438"/>
            <a:ext cx="71437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37" name="Line 34"/>
          <p:cNvSpPr>
            <a:spLocks noChangeShapeType="1"/>
          </p:cNvSpPr>
          <p:nvPr/>
        </p:nvSpPr>
        <p:spPr bwMode="auto">
          <a:xfrm flipV="1">
            <a:off x="4356100" y="3357563"/>
            <a:ext cx="1008063" cy="1428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38" name="Text Box 36"/>
          <p:cNvSpPr txBox="1">
            <a:spLocks noChangeArrowheads="1"/>
          </p:cNvSpPr>
          <p:nvPr/>
        </p:nvSpPr>
        <p:spPr bwMode="auto">
          <a:xfrm>
            <a:off x="6932613" y="2712928"/>
            <a:ext cx="1298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7822,6</a:t>
            </a:r>
          </a:p>
          <a:p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39" name="Text Box 37"/>
          <p:cNvSpPr txBox="1">
            <a:spLocks noChangeArrowheads="1"/>
          </p:cNvSpPr>
          <p:nvPr/>
        </p:nvSpPr>
        <p:spPr bwMode="auto">
          <a:xfrm>
            <a:off x="2751138" y="3594727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79,3%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1042" name="Text Box 37"/>
          <p:cNvSpPr txBox="1">
            <a:spLocks noChangeArrowheads="1"/>
          </p:cNvSpPr>
          <p:nvPr/>
        </p:nvSpPr>
        <p:spPr bwMode="auto">
          <a:xfrm>
            <a:off x="6227763" y="2924175"/>
            <a:ext cx="936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98,9%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</a:t>
            </a: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Пролетарского района</a:t>
            </a:r>
          </a:p>
        </p:txBody>
      </p:sp>
      <p:pic>
        <p:nvPicPr>
          <p:cNvPr id="1044" name="Picture 5" descr="Безымянны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Text Box 19"/>
          <p:cNvSpPr txBox="1">
            <a:spLocks noChangeArrowheads="1"/>
          </p:cNvSpPr>
          <p:nvPr/>
        </p:nvSpPr>
        <p:spPr bwMode="auto">
          <a:xfrm>
            <a:off x="5292725" y="2852738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7903,3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46" name="Line 34"/>
          <p:cNvSpPr>
            <a:spLocks noChangeShapeType="1"/>
          </p:cNvSpPr>
          <p:nvPr/>
        </p:nvSpPr>
        <p:spPr bwMode="auto">
          <a:xfrm flipV="1">
            <a:off x="6030118" y="3368990"/>
            <a:ext cx="1134269" cy="10795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47" name="Text Box 38"/>
          <p:cNvSpPr txBox="1">
            <a:spLocks noChangeArrowheads="1"/>
          </p:cNvSpPr>
          <p:nvPr/>
        </p:nvSpPr>
        <p:spPr bwMode="auto">
          <a:xfrm>
            <a:off x="4500563" y="38608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>
              <a:solidFill>
                <a:prstClr val="black"/>
              </a:solidFill>
              <a:latin typeface="Arial Cyr" pitchFamily="34" charset="0"/>
              <a:cs typeface="Arial Cyr" pitchFamily="34" charset="0"/>
            </a:endParaRPr>
          </a:p>
          <a:p>
            <a:endParaRPr lang="ru-RU" sz="1200">
              <a:solidFill>
                <a:prstClr val="black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1048" name="Text Box 37"/>
          <p:cNvSpPr txBox="1">
            <a:spLocks noChangeArrowheads="1"/>
          </p:cNvSpPr>
          <p:nvPr/>
        </p:nvSpPr>
        <p:spPr bwMode="auto">
          <a:xfrm>
            <a:off x="4500563" y="3141663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104,1 %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22556" name="Номер слайда 3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0C69E6-7895-4C50-AB90-6DC504D4A66E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950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2" name="Picture 10" descr="D:\Users\Volzhenina\Desktop\ДЛЯ СЛАЙДОВ\money_dengi_b5__6f21ov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448947">
            <a:off x="165806" y="4425035"/>
            <a:ext cx="4257600" cy="285259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29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28736"/>
            <a:ext cx="3851275" cy="431800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3322,5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тыс. рублей</a:t>
            </a:r>
          </a:p>
        </p:txBody>
      </p:sp>
      <p:graphicFrame>
        <p:nvGraphicFramePr>
          <p:cNvPr id="2050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07878843"/>
              </p:ext>
            </p:extLst>
          </p:nvPr>
        </p:nvGraphicFramePr>
        <p:xfrm>
          <a:off x="2587625" y="1844675"/>
          <a:ext cx="585470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Лист" r:id="rId5" imgW="8115233" imgH="6143687" progId="Excel.Sheet.8">
                  <p:embed/>
                </p:oleObj>
              </mc:Choice>
              <mc:Fallback>
                <p:oleObj name="Лист" r:id="rId5" imgW="8115233" imgH="6143687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844675"/>
                        <a:ext cx="5854700" cy="39116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1" name="Rectangle 2"/>
          <p:cNvSpPr>
            <a:spLocks noChangeArrowheads="1"/>
          </p:cNvSpPr>
          <p:nvPr/>
        </p:nvSpPr>
        <p:spPr bwMode="auto">
          <a:xfrm>
            <a:off x="0" y="642918"/>
            <a:ext cx="9144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23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Cyr" pitchFamily="34" charset="0"/>
              <a:cs typeface="Arial Cyr" pitchFamily="34" charset="0"/>
            </a:endParaRPr>
          </a:p>
          <a:p>
            <a:pPr algn="ctr">
              <a:defRPr/>
            </a:pPr>
            <a:r>
              <a:rPr lang="ru-RU" sz="2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Структура 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собственных доходов </a:t>
            </a:r>
            <a:r>
              <a:rPr lang="ru-RU" sz="2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проекта бюджета Огневского сельского поселения Пролетарского 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района в </a:t>
            </a:r>
            <a:r>
              <a:rPr lang="ru-RU" sz="2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2021 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году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сельское поселение  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Пролетарского района</a:t>
            </a:r>
          </a:p>
        </p:txBody>
      </p:sp>
      <p:pic>
        <p:nvPicPr>
          <p:cNvPr id="2055" name="Picture 5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75E1AFC-A74F-4930-B7AF-3021DE0688DB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95963" y="260350"/>
            <a:ext cx="2843212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  сельское поселение </a:t>
            </a: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Пролетарского района</a:t>
            </a:r>
          </a:p>
        </p:txBody>
      </p:sp>
      <p:pic>
        <p:nvPicPr>
          <p:cNvPr id="4100" name="Picture 5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357563" y="642938"/>
            <a:ext cx="5135562" cy="10398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9060" tIns="49530" rIns="99060" bIns="49530" spcCol="1270" anchor="ctr"/>
          <a:lstStyle/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Динамика поступлений налога на доходы</a:t>
            </a:r>
          </a:p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физических лиц в части местного </a:t>
            </a:r>
            <a:r>
              <a:rPr lang="ru-RU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бюджета (тыс. руб.)</a:t>
            </a: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pic>
        <p:nvPicPr>
          <p:cNvPr id="119809" name="Picture 1" descr="i?id=165756577-4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16" y="4365104"/>
            <a:ext cx="31683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9810" name="Picture 2" descr="0507_hot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485159"/>
            <a:ext cx="3168353" cy="237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9813" name="Picture 5" descr="%D0%94%D0%B5%D0%BA%D0%BB%D0%B0%D1%80%D0%B0%D1%86%D0%B8%D1%8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548680"/>
            <a:ext cx="208924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9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B8A3742-6FAC-406D-8D2D-2EE1718F5C96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graphicFrame>
        <p:nvGraphicFramePr>
          <p:cNvPr id="409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5781985"/>
              </p:ext>
            </p:extLst>
          </p:nvPr>
        </p:nvGraphicFramePr>
        <p:xfrm>
          <a:off x="465138" y="2051050"/>
          <a:ext cx="8455025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Лист" r:id="rId7" imgW="8562992" imgH="1571653" progId="Excel.Sheet.8">
                  <p:embed/>
                </p:oleObj>
              </mc:Choice>
              <mc:Fallback>
                <p:oleObj name="Лист" r:id="rId7" imgW="8562992" imgH="157165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2051050"/>
                        <a:ext cx="8455025" cy="163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3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76250"/>
            <a:ext cx="903605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Безвозмездные поступления в бюджет поселения</a:t>
            </a:r>
          </a:p>
        </p:txBody>
      </p:sp>
      <p:pic>
        <p:nvPicPr>
          <p:cNvPr id="7172" name="Picture 5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809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116"/>
          <p:cNvSpPr txBox="1">
            <a:spLocks noChangeArrowheads="1"/>
          </p:cNvSpPr>
          <p:nvPr/>
        </p:nvSpPr>
        <p:spPr bwMode="auto">
          <a:xfrm>
            <a:off x="179388" y="2060575"/>
            <a:ext cx="1655762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 smtClean="0">
                <a:latin typeface="Arial Cyr" pitchFamily="34" charset="0"/>
                <a:cs typeface="Arial Cyr" pitchFamily="34" charset="0"/>
              </a:rPr>
              <a:t>(тыс. </a:t>
            </a:r>
            <a:r>
              <a:rPr lang="ru-RU" sz="1600" dirty="0">
                <a:latin typeface="Arial Cyr" pitchFamily="34" charset="0"/>
                <a:cs typeface="Arial Cyr" pitchFamily="34" charset="0"/>
              </a:rPr>
              <a:t>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5963" y="260350"/>
            <a:ext cx="28432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Огневскоесельское</a:t>
            </a: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поселение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17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633609"/>
              </p:ext>
            </p:extLst>
          </p:nvPr>
        </p:nvGraphicFramePr>
        <p:xfrm>
          <a:off x="482600" y="2565400"/>
          <a:ext cx="7616825" cy="415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Лист" r:id="rId4" imgW="8153535" imgH="4448290" progId="Excel.Sheet.8">
                  <p:embed/>
                </p:oleObj>
              </mc:Choice>
              <mc:Fallback>
                <p:oleObj name="Лист" r:id="rId4" imgW="8153535" imgH="4448290" progId="Excel.Sheet.8">
                  <p:embed/>
                  <p:pic>
                    <p:nvPicPr>
                      <p:cNvPr id="0" name="Содержимое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2565400"/>
                        <a:ext cx="7616825" cy="415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D5C724D-1BB2-4BF5-B0D2-E3A0E776FDA9}" type="slidenum">
              <a:rPr lang="ru-RU" smtClean="0"/>
              <a:pPr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6162</TotalTime>
  <Words>923</Words>
  <Application>Microsoft Office PowerPoint</Application>
  <PresentationFormat>Экран (4:3)</PresentationFormat>
  <Paragraphs>170</Paragraphs>
  <Slides>21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10195094</vt:lpstr>
      <vt:lpstr>Городская</vt:lpstr>
      <vt:lpstr>Лист</vt:lpstr>
      <vt:lpstr>Лист Microsoft Excel 97-2003</vt:lpstr>
      <vt:lpstr>Огневское сельское поселение  Пролетарского района   </vt:lpstr>
      <vt:lpstr>Формирование проекта бюджета Огневского сельского поселения Пролетарского района на 2021 год и на плановый период 2022 и 2023 годов осуществлено на основе:</vt:lpstr>
      <vt:lpstr>Основные принципы формирования проекта бюджета Огневского сельского поселения на 2021 год и на плановый период 2022 и 2023 годов</vt:lpstr>
      <vt:lpstr>Основные параметры проекта бюджета Огневского сельского поселения Пролетарского района  «О бюджете Огневского сельского поселения Пролетарского района на 2021 год и на плановый период 2022 и 2023 годов»</vt:lpstr>
      <vt:lpstr>Основные характеристики доходной части местного бюджета  сформированы по оптимистическому варианту социально-экономического развития Огневского сельского поселения. В трехлетней перспективе приоритеты в части собственных доходов состоят в их наращивании на основе: </vt:lpstr>
      <vt:lpstr>Динамика доходов проекта бюджета Огневского сельского поселения  Пролетарского района Ростовской области</vt:lpstr>
      <vt:lpstr>Презентация PowerPoint</vt:lpstr>
      <vt:lpstr>Презентация PowerPoint</vt:lpstr>
      <vt:lpstr>Безвозмездные поступления в бюджет поселения</vt:lpstr>
      <vt:lpstr>Динамика расходов  бюджета Огневского сельско Пролетарского района</vt:lpstr>
      <vt:lpstr>Динамика расходов бюджета Огневского сельского поселения Пролетарского района  в 2021-2023  годах</vt:lpstr>
      <vt:lpstr>Приоритеты бюджетных расходов на 2021 год и на плановый период 2022 и 2023 годов</vt:lpstr>
      <vt:lpstr>Расходы бюджета Огневского сельского поселения Пролетарского района  в 2021 году        7591,7  тыс. рублей</vt:lpstr>
      <vt:lpstr>Презентация PowerPoint</vt:lpstr>
      <vt:lpstr> Повышение средней заработной платы отдельным категориям работников в соответствии с Указами Президента от 07.05.12г. № 597 и от 01.06.12г. № 761 (2)</vt:lpstr>
      <vt:lpstr>Динамика расходов местного бюджета  на культуру</vt:lpstr>
      <vt:lpstr>Культура и кинематография</vt:lpstr>
      <vt:lpstr>Расходы бюджета Огневского сельского поселения Пролетарского района на реализацию муниципальных программ</vt:lpstr>
      <vt:lpstr>Объемы межбюджетных трансфертов бюджету Пролетарского района на передаваемые полномочия на 2021-2023 годы</vt:lpstr>
      <vt:lpstr>Динамика муниципального долга  к предельно допустимому уровню собственных доходов бюджета Огневского сельского поселения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1</cp:lastModifiedBy>
  <cp:revision>524</cp:revision>
  <cp:lastPrinted>2018-02-20T09:16:52Z</cp:lastPrinted>
  <dcterms:created xsi:type="dcterms:W3CDTF">2011-10-21T12:19:44Z</dcterms:created>
  <dcterms:modified xsi:type="dcterms:W3CDTF">2021-07-12T06:13:52Z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